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5" r:id="rId6"/>
    <p:sldId id="264" r:id="rId7"/>
    <p:sldId id="267" r:id="rId8"/>
    <p:sldId id="268" r:id="rId9"/>
    <p:sldId id="269" r:id="rId10"/>
    <p:sldId id="270" r:id="rId11"/>
    <p:sldId id="273" r:id="rId12"/>
    <p:sldId id="271" r:id="rId13"/>
    <p:sldId id="274" r:id="rId14"/>
    <p:sldId id="272" r:id="rId15"/>
    <p:sldId id="276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90" r:id="rId27"/>
    <p:sldId id="286" r:id="rId28"/>
    <p:sldId id="287" r:id="rId29"/>
    <p:sldId id="288" r:id="rId30"/>
    <p:sldId id="289" r:id="rId31"/>
    <p:sldId id="291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25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717"/>
    <a:srgbClr val="EDEBDD"/>
    <a:srgbClr val="EF0813"/>
    <a:srgbClr val="302ECA"/>
    <a:srgbClr val="810100"/>
    <a:srgbClr val="DF2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97" autoAdjust="0"/>
  </p:normalViewPr>
  <p:slideViewPr>
    <p:cSldViewPr snapToGrid="0">
      <p:cViewPr>
        <p:scale>
          <a:sx n="77" d="100"/>
          <a:sy n="77" d="100"/>
        </p:scale>
        <p:origin x="2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3DAD-2A11-20C8-BD2D-36E0F103D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8CF17-4267-966A-831B-8F1A10D0F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E151-8F3B-3635-5821-6E00C317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F96DB-5C72-0C09-9DA9-72DF3858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9A9D5-8612-64BD-6B27-9A00C229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9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0685-C452-48AA-5BA3-7B27A6F1A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24920-2196-8C0A-F9F0-A7263628B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203C5-F3E3-72C5-7E62-D70E1E22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C2355-BACF-E8E4-CE52-62DE53C6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7D3D-1A91-462D-DB01-322C71A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7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9D2671-21FE-BAE1-B36C-4AE01FF38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2DC55-C028-8185-6FA4-F9194565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A3444-EE00-EC22-6900-C15F6E6C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C2525-2805-4A40-B553-CB60CB11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ABA59-2237-2F98-B9D4-BF0D8AA9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2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2E95-DED3-C5D9-0C41-3E221C7F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4F54B-1C1A-46E5-3E2F-13D49A389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2BE1D-5806-E0F3-2CFB-AC0709C7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D174C-B565-7571-C0DB-C9F9CDD7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44F48-BB4E-881A-905D-5A48D077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C59B-6377-34E6-95C8-FC3259E0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6A727-FEC3-EBCA-5C98-511A7CB64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1E4B-4137-F638-02A8-04B0AADE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10F43-805D-B912-85E8-BBDA8025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C40B3-CE65-25F4-783B-FF8633CB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73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FCFB-DE06-ABE4-D213-801240E7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B772-2A63-F748-CDC7-01EA0ACF6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A3E8C-931D-E583-46FC-182C12AD0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0C45B-994B-B122-11E2-BCF2A78F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8C740-A2C9-3C78-29E5-711054EB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D9742-E459-5E05-D4D6-E668A692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B452-AF99-FE13-ACBF-4C01920D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9F65-517D-68DF-27C5-9D25654EC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7763C-0B05-AA9B-34F2-C3D976C87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5922E-B492-4947-4DB4-A9BC79783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89087-3ED6-EADF-5992-AFF0B9DAC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6006FC-2B0B-03A1-733C-513CCE0C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2A9707-F4E9-EA06-3656-EB5F47EC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2A6BE0-0C94-0CD3-32F3-692FBC06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7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A969-4002-588B-C5AB-2D81D43E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E366C-EE97-C92B-B9D3-23E21345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35112-F202-9B08-35D0-8E9F1B99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DD17D-B4D9-B77B-2F0E-BF422D23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56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113087-B676-4980-28ED-B8107AB54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5967E-B6C7-BEFE-56D3-CBEBC037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2AAC-6076-F1E5-B41E-426D06A7E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2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DB39-29A0-598C-639F-67DF156FC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E03AF-469B-114F-C163-FD760B6C9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03B9F-8E3F-D999-60EC-8B5743522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3D325-E526-F99B-DDE4-46F2C033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92AC3-7298-DA6F-3231-F3D26C37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9BA8C-EACA-F431-C652-BED51614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8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A9CC-C540-6B27-9EB2-D0C9A5E6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0E830-DFC8-1988-A62A-3C0C5B6481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29C0D-A63D-9933-8183-542E32501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5C278-ACDF-B043-C07B-02E3ECEE2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25DE6-E7F2-9F26-771E-8517395A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78DE0-32D2-DEB7-D1DE-DDE9121F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5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6AF182-22D8-5082-400F-2FB19D49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CCCD9-8E8D-CEC6-B786-91E5340D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52DE9-AC7B-CC4E-8D48-9A95E22BF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2A6DD-23CF-4D68-837B-3567ED88B26C}" type="datetimeFigureOut">
              <a:rPr lang="en-US" smtClean="0"/>
              <a:t>06/12/2025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4D4E-D8B5-101C-A916-1CF950322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B5AC-EA96-E8DE-1CA9-A5A83980E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BC4A85-1EC3-4458-AE2B-4C3B37EF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9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slide" Target="slide23.xml"/><Relationship Id="rId18" Type="http://schemas.openxmlformats.org/officeDocument/2006/relationships/image" Target="../media/image28.png"/><Relationship Id="rId3" Type="http://schemas.openxmlformats.org/officeDocument/2006/relationships/image" Target="../media/image23.png"/><Relationship Id="rId21" Type="http://schemas.openxmlformats.org/officeDocument/2006/relationships/image" Target="../media/image29.png"/><Relationship Id="rId7" Type="http://schemas.openxmlformats.org/officeDocument/2006/relationships/slide" Target="slide21.xml"/><Relationship Id="rId12" Type="http://schemas.openxmlformats.org/officeDocument/2006/relationships/image" Target="../media/image2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slide" Target="slide24.xml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50.png"/><Relationship Id="rId5" Type="http://schemas.openxmlformats.org/officeDocument/2006/relationships/image" Target="../media/image230.png"/><Relationship Id="rId15" Type="http://schemas.openxmlformats.org/officeDocument/2006/relationships/image" Target="../media/image27.png"/><Relationship Id="rId23" Type="http://schemas.openxmlformats.org/officeDocument/2006/relationships/image" Target="../media/image29.png"/><Relationship Id="rId10" Type="http://schemas.openxmlformats.org/officeDocument/2006/relationships/slide" Target="slide22.xml"/><Relationship Id="rId19" Type="http://schemas.openxmlformats.org/officeDocument/2006/relationships/slide" Target="slide25.xml"/><Relationship Id="rId4" Type="http://schemas.openxmlformats.org/officeDocument/2006/relationships/slide" Target="slide20.xml"/><Relationship Id="rId9" Type="http://schemas.openxmlformats.org/officeDocument/2006/relationships/image" Target="../media/image25.png"/><Relationship Id="rId14" Type="http://schemas.openxmlformats.org/officeDocument/2006/relationships/image" Target="../media/image26.png"/><Relationship Id="rId22" Type="http://schemas.openxmlformats.org/officeDocument/2006/relationships/slide" Target="slide2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0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321536-28DB-C86F-4676-75BAC029E6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8C8FD1-7F86-59E7-6674-0FE89355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404" y="-632179"/>
            <a:ext cx="6835402" cy="850340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CAC8AC6-4B3E-4CD2-3081-CF9B118764F1}"/>
              </a:ext>
            </a:extLst>
          </p:cNvPr>
          <p:cNvSpPr/>
          <p:nvPr/>
        </p:nvSpPr>
        <p:spPr>
          <a:xfrm>
            <a:off x="3672091" y="2779937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4B4BD-0A22-FE3C-537E-EC4E99A976E0}"/>
              </a:ext>
            </a:extLst>
          </p:cNvPr>
          <p:cNvSpPr txBox="1"/>
          <p:nvPr/>
        </p:nvSpPr>
        <p:spPr>
          <a:xfrm>
            <a:off x="198074" y="189640"/>
            <a:ext cx="49106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EDEBDD"/>
                </a:solidFill>
                <a:latin typeface="BadaBoom BB" panose="020B0603050302020204" pitchFamily="34" charset="0"/>
              </a:rPr>
              <a:t>Team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7D90D8-AB5B-38FB-EAD8-0B59607F1778}"/>
              </a:ext>
            </a:extLst>
          </p:cNvPr>
          <p:cNvSpPr/>
          <p:nvPr/>
        </p:nvSpPr>
        <p:spPr>
          <a:xfrm>
            <a:off x="5866639" y="1527466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D46450-FEB9-0C26-88E2-C050C8914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8636" y="1693324"/>
            <a:ext cx="5046133" cy="7834489"/>
          </a:xfrm>
          <a:prstGeom prst="rect">
            <a:avLst/>
          </a:prstGeom>
          <a:effectLst>
            <a:softEdge rad="44450"/>
          </a:effectLst>
        </p:spPr>
      </p:pic>
      <p:pic>
        <p:nvPicPr>
          <p:cNvPr id="5" name="Picture 4" descr="A person taking a selfie&#10;&#10;AI-generated content may be incorrect.">
            <a:extLst>
              <a:ext uri="{FF2B5EF4-FFF2-40B4-BE49-F238E27FC236}">
                <a16:creationId xmlns:a16="http://schemas.microsoft.com/office/drawing/2014/main" id="{F4F614CD-7B46-0D60-F4AB-11ED40B10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4093">
            <a:off x="1158238" y="-64619"/>
            <a:ext cx="9875525" cy="9875525"/>
          </a:xfrm>
          <a:prstGeom prst="rect">
            <a:avLst/>
          </a:prstGeom>
        </p:spPr>
      </p:pic>
      <p:pic>
        <p:nvPicPr>
          <p:cNvPr id="14" name="Picture 13" descr="A black and white image of a fence&#10;&#10;AI-generated content may be incorrect.">
            <a:extLst>
              <a:ext uri="{FF2B5EF4-FFF2-40B4-BE49-F238E27FC236}">
                <a16:creationId xmlns:a16="http://schemas.microsoft.com/office/drawing/2014/main" id="{315BDE57-FAD5-7836-0DB9-2244959401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832">
            <a:off x="-1142973" y="382262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43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7776-5187-23FC-3192-8A218111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16508F-0E81-CADA-0C66-7AD370AB1F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A230AC-D5B0-B02A-F8D7-2AAE4051A3AA}"/>
              </a:ext>
            </a:extLst>
          </p:cNvPr>
          <p:cNvSpPr/>
          <p:nvPr/>
        </p:nvSpPr>
        <p:spPr>
          <a:xfrm>
            <a:off x="-1388733" y="6224014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421724-3E85-0081-D6C8-DDE35BCEC1FE}"/>
              </a:ext>
            </a:extLst>
          </p:cNvPr>
          <p:cNvSpPr/>
          <p:nvPr/>
        </p:nvSpPr>
        <p:spPr>
          <a:xfrm>
            <a:off x="-4947995" y="4803825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6F94F374-7488-6E42-CEE9-A47D2F479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EE46A1-0BA5-D290-53E0-77B52462707D}"/>
              </a:ext>
            </a:extLst>
          </p:cNvPr>
          <p:cNvSpPr txBox="1"/>
          <p:nvPr/>
        </p:nvSpPr>
        <p:spPr>
          <a:xfrm>
            <a:off x="2009431" y="196622"/>
            <a:ext cx="8173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1: Preparation for Merging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E2A0AA-2B40-2D91-268E-7F71BC6B20FF}"/>
              </a:ext>
            </a:extLst>
          </p:cNvPr>
          <p:cNvSpPr/>
          <p:nvPr/>
        </p:nvSpPr>
        <p:spPr>
          <a:xfrm>
            <a:off x="626165" y="1222974"/>
            <a:ext cx="10992434" cy="4832671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691DFF-7E94-2873-C671-6E731AB7E05B}"/>
              </a:ext>
            </a:extLst>
          </p:cNvPr>
          <p:cNvSpPr/>
          <p:nvPr/>
        </p:nvSpPr>
        <p:spPr>
          <a:xfrm>
            <a:off x="3051313" y="6295689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A6C1D6-EBFD-B199-82A5-056D4BCD1747}"/>
              </a:ext>
            </a:extLst>
          </p:cNvPr>
          <p:cNvSpPr/>
          <p:nvPr/>
        </p:nvSpPr>
        <p:spPr>
          <a:xfrm>
            <a:off x="3051313" y="7351109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1ADD59-5E9A-C919-A3FA-450675F24FCC}"/>
              </a:ext>
            </a:extLst>
          </p:cNvPr>
          <p:cNvSpPr/>
          <p:nvPr/>
        </p:nvSpPr>
        <p:spPr>
          <a:xfrm>
            <a:off x="3051313" y="8406529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12E911-890C-F91C-D732-35867CA0205E}"/>
              </a:ext>
            </a:extLst>
          </p:cNvPr>
          <p:cNvSpPr/>
          <p:nvPr/>
        </p:nvSpPr>
        <p:spPr>
          <a:xfrm>
            <a:off x="3051313" y="9461949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E53C7C-E0C9-6100-2D2A-CBC1933968A1}"/>
              </a:ext>
            </a:extLst>
          </p:cNvPr>
          <p:cNvSpPr txBox="1"/>
          <p:nvPr/>
        </p:nvSpPr>
        <p:spPr>
          <a:xfrm>
            <a:off x="3939356" y="1410632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493102-EB30-B8F8-D4CC-C9AEB8C1D3E7}"/>
              </a:ext>
            </a:extLst>
          </p:cNvPr>
          <p:cNvSpPr txBox="1"/>
          <p:nvPr/>
        </p:nvSpPr>
        <p:spPr>
          <a:xfrm>
            <a:off x="4284605" y="6548755"/>
            <a:ext cx="34752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9C389-391E-6F84-80E9-1FF57457413A}"/>
              </a:ext>
            </a:extLst>
          </p:cNvPr>
          <p:cNvSpPr txBox="1"/>
          <p:nvPr/>
        </p:nvSpPr>
        <p:spPr>
          <a:xfrm>
            <a:off x="4943900" y="7618602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F6552-9F14-DC99-7519-0D79403113ED}"/>
              </a:ext>
            </a:extLst>
          </p:cNvPr>
          <p:cNvSpPr txBox="1"/>
          <p:nvPr/>
        </p:nvSpPr>
        <p:spPr>
          <a:xfrm>
            <a:off x="4632474" y="8674022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2FB089-E62C-DB79-0732-977D221DB4CA}"/>
              </a:ext>
            </a:extLst>
          </p:cNvPr>
          <p:cNvSpPr txBox="1"/>
          <p:nvPr/>
        </p:nvSpPr>
        <p:spPr>
          <a:xfrm>
            <a:off x="4751743" y="9664678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6">
            <a:extLst>
              <a:ext uri="{FF2B5EF4-FFF2-40B4-BE49-F238E27FC236}">
                <a16:creationId xmlns:a16="http://schemas.microsoft.com/office/drawing/2014/main" id="{25550FD2-F441-FF8D-40BA-6E40A8E348F7}"/>
              </a:ext>
            </a:extLst>
          </p:cNvPr>
          <p:cNvSpPr/>
          <p:nvPr/>
        </p:nvSpPr>
        <p:spPr>
          <a:xfrm>
            <a:off x="921861" y="2085637"/>
            <a:ext cx="1020072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Used an external AI-pregenerated file (Matched.csv) to standardize city formats to official Census_Name equivalents.</a:t>
            </a:r>
            <a:endParaRPr lang="en-US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5274ED-9AA4-F948-CA39-E37591CF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93" y="2978764"/>
            <a:ext cx="9147255" cy="2709284"/>
          </a:xfrm>
          <a:prstGeom prst="rect">
            <a:avLst/>
          </a:prstGeom>
        </p:spPr>
      </p:pic>
      <p:pic>
        <p:nvPicPr>
          <p:cNvPr id="27" name="Picture 26" descr="A red circle with arrows&#10;&#10;AI-generated content may be incorrect.">
            <a:extLst>
              <a:ext uri="{FF2B5EF4-FFF2-40B4-BE49-F238E27FC236}">
                <a16:creationId xmlns:a16="http://schemas.microsoft.com/office/drawing/2014/main" id="{2E85AE59-4384-F3A0-350F-4F99C5D28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05" y="3315520"/>
            <a:ext cx="1107395" cy="1355871"/>
          </a:xfrm>
          <a:prstGeom prst="rect">
            <a:avLst/>
          </a:prstGeom>
        </p:spPr>
      </p:pic>
      <p:pic>
        <p:nvPicPr>
          <p:cNvPr id="28" name="Picture 27" descr="A red circle with arrows&#10;&#10;AI-generated content may be incorrect.">
            <a:extLst>
              <a:ext uri="{FF2B5EF4-FFF2-40B4-BE49-F238E27FC236}">
                <a16:creationId xmlns:a16="http://schemas.microsoft.com/office/drawing/2014/main" id="{AF85637A-2A7C-578D-8164-D17683FC6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1" y="3246020"/>
            <a:ext cx="1423298" cy="144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14FDF-CF41-5D5A-0874-2FB887FC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0B8655-EF59-09EC-56DD-9015A6AE09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5AC846-6654-C754-5055-37E04630B1C4}"/>
              </a:ext>
            </a:extLst>
          </p:cNvPr>
          <p:cNvSpPr/>
          <p:nvPr/>
        </p:nvSpPr>
        <p:spPr>
          <a:xfrm>
            <a:off x="-1388733" y="6224014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7B6DF6-84D9-C5D5-C5C9-BCBEF7F6A1BF}"/>
              </a:ext>
            </a:extLst>
          </p:cNvPr>
          <p:cNvSpPr/>
          <p:nvPr/>
        </p:nvSpPr>
        <p:spPr>
          <a:xfrm>
            <a:off x="-4947995" y="4803825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C72D368D-23A0-85B6-025B-A5978DD0D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3A8F35-608E-DEE8-C678-4FF03FD47DF7}"/>
              </a:ext>
            </a:extLst>
          </p:cNvPr>
          <p:cNvSpPr txBox="1"/>
          <p:nvPr/>
        </p:nvSpPr>
        <p:spPr>
          <a:xfrm>
            <a:off x="2009431" y="196622"/>
            <a:ext cx="8173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1: Preparation for Merging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258DBB-7A0B-403C-E02A-B9ABACCDC0FC}"/>
              </a:ext>
            </a:extLst>
          </p:cNvPr>
          <p:cNvSpPr/>
          <p:nvPr/>
        </p:nvSpPr>
        <p:spPr>
          <a:xfrm>
            <a:off x="3051313" y="122297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05FF8D-A1CB-657C-226B-878E9C07FE8B}"/>
              </a:ext>
            </a:extLst>
          </p:cNvPr>
          <p:cNvSpPr/>
          <p:nvPr/>
        </p:nvSpPr>
        <p:spPr>
          <a:xfrm>
            <a:off x="3051313" y="227839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5FDBF9-F714-706B-763F-5CDFA45D8A60}"/>
              </a:ext>
            </a:extLst>
          </p:cNvPr>
          <p:cNvSpPr/>
          <p:nvPr/>
        </p:nvSpPr>
        <p:spPr>
          <a:xfrm>
            <a:off x="3051313" y="333381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4712E4-45D6-E28C-B795-A1ED2AA57373}"/>
              </a:ext>
            </a:extLst>
          </p:cNvPr>
          <p:cNvSpPr/>
          <p:nvPr/>
        </p:nvSpPr>
        <p:spPr>
          <a:xfrm>
            <a:off x="3051313" y="438923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434ABE8-B437-D9D5-80B8-8CC71D3091AE}"/>
              </a:ext>
            </a:extLst>
          </p:cNvPr>
          <p:cNvSpPr/>
          <p:nvPr/>
        </p:nvSpPr>
        <p:spPr>
          <a:xfrm>
            <a:off x="3051313" y="544465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0CBBB-74B8-D68E-9889-4188A66BFF9A}"/>
              </a:ext>
            </a:extLst>
          </p:cNvPr>
          <p:cNvSpPr txBox="1"/>
          <p:nvPr/>
        </p:nvSpPr>
        <p:spPr>
          <a:xfrm>
            <a:off x="3939356" y="1410632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EB3B03-D86D-177A-427A-EC65FC9A9770}"/>
              </a:ext>
            </a:extLst>
          </p:cNvPr>
          <p:cNvSpPr txBox="1"/>
          <p:nvPr/>
        </p:nvSpPr>
        <p:spPr>
          <a:xfrm>
            <a:off x="4284605" y="2531461"/>
            <a:ext cx="34752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A8306-AAA4-3353-20A5-D2732FA8CD8F}"/>
              </a:ext>
            </a:extLst>
          </p:cNvPr>
          <p:cNvSpPr txBox="1"/>
          <p:nvPr/>
        </p:nvSpPr>
        <p:spPr>
          <a:xfrm>
            <a:off x="4943900" y="3601308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BCE1CD-C3F5-E587-B051-6F89510395D6}"/>
              </a:ext>
            </a:extLst>
          </p:cNvPr>
          <p:cNvSpPr txBox="1"/>
          <p:nvPr/>
        </p:nvSpPr>
        <p:spPr>
          <a:xfrm>
            <a:off x="4632474" y="4656728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11781D-C405-4C97-139A-173E3CDA389A}"/>
              </a:ext>
            </a:extLst>
          </p:cNvPr>
          <p:cNvSpPr txBox="1"/>
          <p:nvPr/>
        </p:nvSpPr>
        <p:spPr>
          <a:xfrm>
            <a:off x="4751743" y="5647384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987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55FE-6317-50B8-A0E1-68EADE402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7E3C56-071B-5916-9D2D-5C0F895388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D8FE7C-E08E-4BEF-128B-80E6A4077566}"/>
              </a:ext>
            </a:extLst>
          </p:cNvPr>
          <p:cNvSpPr/>
          <p:nvPr/>
        </p:nvSpPr>
        <p:spPr>
          <a:xfrm>
            <a:off x="-1388733" y="6224014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118892-63C5-C2CC-54AF-DC1D35154170}"/>
              </a:ext>
            </a:extLst>
          </p:cNvPr>
          <p:cNvSpPr/>
          <p:nvPr/>
        </p:nvSpPr>
        <p:spPr>
          <a:xfrm>
            <a:off x="-4947995" y="4803825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9820EF2B-3285-150B-9BE9-771146054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FE5FA0-431B-9F66-E74B-6500F65FE0AD}"/>
              </a:ext>
            </a:extLst>
          </p:cNvPr>
          <p:cNvSpPr txBox="1"/>
          <p:nvPr/>
        </p:nvSpPr>
        <p:spPr>
          <a:xfrm>
            <a:off x="2009431" y="196622"/>
            <a:ext cx="8173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1: Preparation for Merging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6AE533-6E04-24F6-571E-F34415F4EBD7}"/>
              </a:ext>
            </a:extLst>
          </p:cNvPr>
          <p:cNvSpPr/>
          <p:nvPr/>
        </p:nvSpPr>
        <p:spPr>
          <a:xfrm>
            <a:off x="3126632" y="-1140846"/>
            <a:ext cx="5938736" cy="1069975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509AEA-712C-B09C-37A8-2ED94BE3F1B7}"/>
              </a:ext>
            </a:extLst>
          </p:cNvPr>
          <p:cNvSpPr/>
          <p:nvPr/>
        </p:nvSpPr>
        <p:spPr>
          <a:xfrm>
            <a:off x="990741" y="1178073"/>
            <a:ext cx="10775411" cy="4778447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8122F1-5E73-49EB-DB3E-E8C928F1D5E4}"/>
              </a:ext>
            </a:extLst>
          </p:cNvPr>
          <p:cNvSpPr/>
          <p:nvPr/>
        </p:nvSpPr>
        <p:spPr>
          <a:xfrm>
            <a:off x="3123547" y="6224014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62EC5F-8A36-F8B2-0EB2-62D748DAFE42}"/>
              </a:ext>
            </a:extLst>
          </p:cNvPr>
          <p:cNvSpPr/>
          <p:nvPr/>
        </p:nvSpPr>
        <p:spPr>
          <a:xfrm>
            <a:off x="3123547" y="7279434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FDFA6-7C46-6773-949B-5BD1B7B42EFD}"/>
              </a:ext>
            </a:extLst>
          </p:cNvPr>
          <p:cNvSpPr/>
          <p:nvPr/>
        </p:nvSpPr>
        <p:spPr>
          <a:xfrm>
            <a:off x="3123547" y="8334854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BB3D64-BFD6-B200-47DA-81ABEC71ECB9}"/>
              </a:ext>
            </a:extLst>
          </p:cNvPr>
          <p:cNvSpPr txBox="1"/>
          <p:nvPr/>
        </p:nvSpPr>
        <p:spPr>
          <a:xfrm>
            <a:off x="4014675" y="-953188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04C649-24FB-6BE0-1DA3-1D63C0DE4A33}"/>
              </a:ext>
            </a:extLst>
          </p:cNvPr>
          <p:cNvSpPr txBox="1"/>
          <p:nvPr/>
        </p:nvSpPr>
        <p:spPr>
          <a:xfrm>
            <a:off x="4195932" y="1439338"/>
            <a:ext cx="379704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852906-AA78-96FC-263B-2ED7AA396B11}"/>
              </a:ext>
            </a:extLst>
          </p:cNvPr>
          <p:cNvSpPr txBox="1"/>
          <p:nvPr/>
        </p:nvSpPr>
        <p:spPr>
          <a:xfrm>
            <a:off x="5016134" y="6491507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8B67F0-0BD5-7BBC-133D-CB10942063DD}"/>
              </a:ext>
            </a:extLst>
          </p:cNvPr>
          <p:cNvSpPr txBox="1"/>
          <p:nvPr/>
        </p:nvSpPr>
        <p:spPr>
          <a:xfrm>
            <a:off x="4704708" y="7546927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B0544-0C8D-4058-3786-3E1D24F9CB5C}"/>
              </a:ext>
            </a:extLst>
          </p:cNvPr>
          <p:cNvSpPr txBox="1"/>
          <p:nvPr/>
        </p:nvSpPr>
        <p:spPr>
          <a:xfrm>
            <a:off x="4823977" y="8537583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492C85-49B2-7FC5-8288-4BA936672C5A}"/>
              </a:ext>
            </a:extLst>
          </p:cNvPr>
          <p:cNvSpPr txBox="1"/>
          <p:nvPr/>
        </p:nvSpPr>
        <p:spPr>
          <a:xfrm>
            <a:off x="1249601" y="1926370"/>
            <a:ext cx="10257692" cy="804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Imputed 72 NaN city values using police department mapping (34 records) and state-to-city mode mapping (38 records).</a:t>
            </a:r>
            <a:endParaRPr lang="en-US" sz="18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EE4672-51F2-FEE5-FF9C-2C9F0DD5177D}"/>
              </a:ext>
            </a:extLst>
          </p:cNvPr>
          <p:cNvSpPr txBox="1"/>
          <p:nvPr/>
        </p:nvSpPr>
        <p:spPr>
          <a:xfrm>
            <a:off x="1241181" y="2779399"/>
            <a:ext cx="4121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Stage 1 :</a:t>
            </a:r>
            <a:r>
              <a:rPr lang="en-US" dirty="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 Imputed </a:t>
            </a:r>
            <a:r>
              <a:rPr lang="en-US" b="1" dirty="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34</a:t>
            </a:r>
            <a:r>
              <a:rPr lang="en-US" dirty="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 Nan city values using police department mapping</a:t>
            </a:r>
            <a:r>
              <a:rPr lang="en-US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6557344-AE6B-097F-DA1A-8991EA73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905" b="37549"/>
          <a:stretch>
            <a:fillRect/>
          </a:stretch>
        </p:blipFill>
        <p:spPr>
          <a:xfrm>
            <a:off x="5509775" y="2369647"/>
            <a:ext cx="5905823" cy="3310140"/>
          </a:xfrm>
          <a:prstGeom prst="rect">
            <a:avLst/>
          </a:prstGeom>
        </p:spPr>
      </p:pic>
      <p:pic>
        <p:nvPicPr>
          <p:cNvPr id="32" name="Picture 31" descr="A red circle with arrows&#10;&#10;AI-generated content may be incorrect.">
            <a:extLst>
              <a:ext uri="{FF2B5EF4-FFF2-40B4-BE49-F238E27FC236}">
                <a16:creationId xmlns:a16="http://schemas.microsoft.com/office/drawing/2014/main" id="{A8724257-0BE1-72AF-D308-2A53D6979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915" y="3674410"/>
            <a:ext cx="2764586" cy="32268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1EE87EE-C439-3BF9-4D8D-3BD6EE6B0B84}"/>
              </a:ext>
            </a:extLst>
          </p:cNvPr>
          <p:cNvSpPr txBox="1"/>
          <p:nvPr/>
        </p:nvSpPr>
        <p:spPr>
          <a:xfrm>
            <a:off x="1249601" y="3484537"/>
            <a:ext cx="4121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Stage 2 : </a:t>
            </a:r>
            <a:r>
              <a:rPr lang="en-US" dirty="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state-to-city mode mapping (38 records).</a:t>
            </a:r>
            <a:endParaRPr lang="en-US" b="1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FF39EBD-CB52-D538-BAE8-54796EB4B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854" y="4202479"/>
            <a:ext cx="4080226" cy="1476581"/>
          </a:xfrm>
          <a:prstGeom prst="rect">
            <a:avLst/>
          </a:prstGeom>
        </p:spPr>
      </p:pic>
      <p:pic>
        <p:nvPicPr>
          <p:cNvPr id="35" name="Picture 34" descr="A red circle with arrows&#10;&#10;AI-generated content may be incorrect.">
            <a:extLst>
              <a:ext uri="{FF2B5EF4-FFF2-40B4-BE49-F238E27FC236}">
                <a16:creationId xmlns:a16="http://schemas.microsoft.com/office/drawing/2014/main" id="{5698D5D8-A4EB-F7C7-ED71-6694FD871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70" y="3583806"/>
            <a:ext cx="2764586" cy="32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81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D9D31-F9C3-8CB4-DBDC-C6AD57556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6BEB90-6746-DDAA-9A15-CF68CC1777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8BD533-8918-B22B-D797-3180720DD264}"/>
              </a:ext>
            </a:extLst>
          </p:cNvPr>
          <p:cNvSpPr/>
          <p:nvPr/>
        </p:nvSpPr>
        <p:spPr>
          <a:xfrm>
            <a:off x="-1388733" y="6224014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566CBA-0170-0865-8BA4-2B745168890C}"/>
              </a:ext>
            </a:extLst>
          </p:cNvPr>
          <p:cNvSpPr/>
          <p:nvPr/>
        </p:nvSpPr>
        <p:spPr>
          <a:xfrm>
            <a:off x="-4947995" y="4803825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DE3D4A09-2EB0-8976-FD90-31A678AE0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E220A4-8FC1-28EE-EBA6-CF4F721C495F}"/>
              </a:ext>
            </a:extLst>
          </p:cNvPr>
          <p:cNvSpPr txBox="1"/>
          <p:nvPr/>
        </p:nvSpPr>
        <p:spPr>
          <a:xfrm>
            <a:off x="2009431" y="196622"/>
            <a:ext cx="8173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1: Preparation for Merging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54D6B8-EF97-C122-CAD8-A678ECF0777C}"/>
              </a:ext>
            </a:extLst>
          </p:cNvPr>
          <p:cNvSpPr/>
          <p:nvPr/>
        </p:nvSpPr>
        <p:spPr>
          <a:xfrm>
            <a:off x="3051313" y="122297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389C88-3B0C-82E0-1BF6-4F0D9200A4A0}"/>
              </a:ext>
            </a:extLst>
          </p:cNvPr>
          <p:cNvSpPr/>
          <p:nvPr/>
        </p:nvSpPr>
        <p:spPr>
          <a:xfrm>
            <a:off x="3051313" y="227839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6F1BC2-B903-0E90-0ADA-ABB36F2B35D1}"/>
              </a:ext>
            </a:extLst>
          </p:cNvPr>
          <p:cNvSpPr/>
          <p:nvPr/>
        </p:nvSpPr>
        <p:spPr>
          <a:xfrm>
            <a:off x="3051313" y="333381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2B185E-4EA4-4D57-EF8C-34F7657CACE7}"/>
              </a:ext>
            </a:extLst>
          </p:cNvPr>
          <p:cNvSpPr/>
          <p:nvPr/>
        </p:nvSpPr>
        <p:spPr>
          <a:xfrm>
            <a:off x="3051313" y="438923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D86C3E-A227-16C8-7866-70BB9EE575E7}"/>
              </a:ext>
            </a:extLst>
          </p:cNvPr>
          <p:cNvSpPr/>
          <p:nvPr/>
        </p:nvSpPr>
        <p:spPr>
          <a:xfrm>
            <a:off x="3051313" y="544465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29A312-D200-9488-930C-CE84A80BE610}"/>
              </a:ext>
            </a:extLst>
          </p:cNvPr>
          <p:cNvSpPr txBox="1"/>
          <p:nvPr/>
        </p:nvSpPr>
        <p:spPr>
          <a:xfrm>
            <a:off x="3939356" y="1410632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837561-3D5E-6B7B-FA43-C8D4022D19DA}"/>
              </a:ext>
            </a:extLst>
          </p:cNvPr>
          <p:cNvSpPr txBox="1"/>
          <p:nvPr/>
        </p:nvSpPr>
        <p:spPr>
          <a:xfrm>
            <a:off x="4284605" y="2531461"/>
            <a:ext cx="34752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144646-33CA-627C-8698-D85DEC8E4AFF}"/>
              </a:ext>
            </a:extLst>
          </p:cNvPr>
          <p:cNvSpPr txBox="1"/>
          <p:nvPr/>
        </p:nvSpPr>
        <p:spPr>
          <a:xfrm>
            <a:off x="4943900" y="3601308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5E5C5-43B6-51C0-EE53-FA2FA959B7B4}"/>
              </a:ext>
            </a:extLst>
          </p:cNvPr>
          <p:cNvSpPr txBox="1"/>
          <p:nvPr/>
        </p:nvSpPr>
        <p:spPr>
          <a:xfrm>
            <a:off x="4632474" y="4656728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A67E7A-081A-EB32-7FE1-57C8BFA893FA}"/>
              </a:ext>
            </a:extLst>
          </p:cNvPr>
          <p:cNvSpPr txBox="1"/>
          <p:nvPr/>
        </p:nvSpPr>
        <p:spPr>
          <a:xfrm>
            <a:off x="4751743" y="5647384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880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0D8A8-867C-D116-05B8-76D706805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8A17F-0D9D-A0E0-AE76-9B7FF58F14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1A33CA-067A-18E6-31F9-492A30C3FAF7}"/>
              </a:ext>
            </a:extLst>
          </p:cNvPr>
          <p:cNvSpPr/>
          <p:nvPr/>
        </p:nvSpPr>
        <p:spPr>
          <a:xfrm>
            <a:off x="-1388733" y="6224014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30052C-814F-EEFD-A0E9-375466E2F652}"/>
              </a:ext>
            </a:extLst>
          </p:cNvPr>
          <p:cNvSpPr/>
          <p:nvPr/>
        </p:nvSpPr>
        <p:spPr>
          <a:xfrm>
            <a:off x="-4947995" y="4803825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06215ED8-15E8-EF33-9F82-F84064B62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2D3365-101F-2011-E91B-F8061FF527A6}"/>
              </a:ext>
            </a:extLst>
          </p:cNvPr>
          <p:cNvSpPr txBox="1"/>
          <p:nvPr/>
        </p:nvSpPr>
        <p:spPr>
          <a:xfrm>
            <a:off x="2009431" y="196622"/>
            <a:ext cx="8173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1: Preparation for Merging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413053-5744-C480-E6EF-412D5866EDAA}"/>
              </a:ext>
            </a:extLst>
          </p:cNvPr>
          <p:cNvSpPr/>
          <p:nvPr/>
        </p:nvSpPr>
        <p:spPr>
          <a:xfrm>
            <a:off x="3126632" y="-1140846"/>
            <a:ext cx="5938736" cy="1069975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2034F2-CFC8-2802-B4B4-92DED750B72C}"/>
              </a:ext>
            </a:extLst>
          </p:cNvPr>
          <p:cNvSpPr/>
          <p:nvPr/>
        </p:nvSpPr>
        <p:spPr>
          <a:xfrm>
            <a:off x="3123547" y="-1212207"/>
            <a:ext cx="5938737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B19E86-09EE-834E-8CF2-9DFED8829BD8}"/>
              </a:ext>
            </a:extLst>
          </p:cNvPr>
          <p:cNvSpPr/>
          <p:nvPr/>
        </p:nvSpPr>
        <p:spPr>
          <a:xfrm>
            <a:off x="889147" y="1052323"/>
            <a:ext cx="10729452" cy="5128456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FF30AA-8925-6BDD-57DA-777E0805B97A}"/>
              </a:ext>
            </a:extLst>
          </p:cNvPr>
          <p:cNvSpPr/>
          <p:nvPr/>
        </p:nvSpPr>
        <p:spPr>
          <a:xfrm>
            <a:off x="3123547" y="6472751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397568-7C42-79A9-59B6-EA40AFE3ECD4}"/>
              </a:ext>
            </a:extLst>
          </p:cNvPr>
          <p:cNvSpPr/>
          <p:nvPr/>
        </p:nvSpPr>
        <p:spPr>
          <a:xfrm>
            <a:off x="3123547" y="7599086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68466A-E910-5DE3-7DE9-D6D0410E6ECA}"/>
              </a:ext>
            </a:extLst>
          </p:cNvPr>
          <p:cNvSpPr txBox="1"/>
          <p:nvPr/>
        </p:nvSpPr>
        <p:spPr>
          <a:xfrm>
            <a:off x="4014675" y="-953188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7CBE7A-A538-D941-75CA-749A0E938BA6}"/>
              </a:ext>
            </a:extLst>
          </p:cNvPr>
          <p:cNvSpPr txBox="1"/>
          <p:nvPr/>
        </p:nvSpPr>
        <p:spPr>
          <a:xfrm>
            <a:off x="4195932" y="-950943"/>
            <a:ext cx="379704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CC66DD-EB0A-465A-E739-031C026E2AFC}"/>
              </a:ext>
            </a:extLst>
          </p:cNvPr>
          <p:cNvSpPr txBox="1"/>
          <p:nvPr/>
        </p:nvSpPr>
        <p:spPr>
          <a:xfrm>
            <a:off x="5016134" y="1372804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42906D-3D12-71DD-59EC-D8A29D42CB2E}"/>
              </a:ext>
            </a:extLst>
          </p:cNvPr>
          <p:cNvSpPr txBox="1"/>
          <p:nvPr/>
        </p:nvSpPr>
        <p:spPr>
          <a:xfrm>
            <a:off x="4704708" y="6740244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22BFD-7E4B-392C-67B8-7CAAE34F231D}"/>
              </a:ext>
            </a:extLst>
          </p:cNvPr>
          <p:cNvSpPr txBox="1"/>
          <p:nvPr/>
        </p:nvSpPr>
        <p:spPr>
          <a:xfrm>
            <a:off x="4823977" y="7801815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6773A3-FBD4-FB3D-585A-A22515BEF27F}"/>
              </a:ext>
            </a:extLst>
          </p:cNvPr>
          <p:cNvSpPr txBox="1"/>
          <p:nvPr/>
        </p:nvSpPr>
        <p:spPr>
          <a:xfrm>
            <a:off x="1241180" y="1782532"/>
            <a:ext cx="10261600" cy="745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00" dirty="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Used </a:t>
            </a:r>
            <a:r>
              <a:rPr lang="en-US" sz="1800" dirty="0" err="1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rapidfuzz.process.extractOne</a:t>
            </a:r>
            <a:r>
              <a:rPr lang="en-US" sz="1800" dirty="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 to find the best city name match from the dimension table, constrained by state code for accuracy.</a:t>
            </a:r>
            <a:endParaRPr lang="en-US" sz="18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221CD0-1775-DA7F-6CA8-58E35FD2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31" y="2512741"/>
            <a:ext cx="5320369" cy="34864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295690-4F7B-2389-36ED-30D1FF5F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940" y="2411794"/>
            <a:ext cx="2095792" cy="348641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6" name="Picture 35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119230D5-2DA3-C8BF-8DB4-490745DE1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77" y="3717119"/>
            <a:ext cx="1063110" cy="6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2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7848-009A-0076-B2EB-C9C059D9B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458464-9A90-AE7C-9C46-0741F7DA6C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6F9D2F-7E96-1CAA-37D3-67C63E035995}"/>
              </a:ext>
            </a:extLst>
          </p:cNvPr>
          <p:cNvSpPr/>
          <p:nvPr/>
        </p:nvSpPr>
        <p:spPr>
          <a:xfrm>
            <a:off x="-1388733" y="6224014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D807CF-3C56-D4C6-C477-3A2C3FEFF835}"/>
              </a:ext>
            </a:extLst>
          </p:cNvPr>
          <p:cNvSpPr/>
          <p:nvPr/>
        </p:nvSpPr>
        <p:spPr>
          <a:xfrm>
            <a:off x="-4947995" y="4803825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14A2B862-855B-E8E0-7048-52F9A9453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5D99D3-3F2C-2268-E480-1098A5B86BD9}"/>
              </a:ext>
            </a:extLst>
          </p:cNvPr>
          <p:cNvSpPr txBox="1"/>
          <p:nvPr/>
        </p:nvSpPr>
        <p:spPr>
          <a:xfrm>
            <a:off x="2009431" y="196622"/>
            <a:ext cx="8173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1: Preparation for Merging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A5C83E-C12D-B914-62C5-529747FCCC94}"/>
              </a:ext>
            </a:extLst>
          </p:cNvPr>
          <p:cNvSpPr/>
          <p:nvPr/>
        </p:nvSpPr>
        <p:spPr>
          <a:xfrm>
            <a:off x="3051313" y="122297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4BA0A8-5400-9B5D-5BB4-58BE1705AA20}"/>
              </a:ext>
            </a:extLst>
          </p:cNvPr>
          <p:cNvSpPr/>
          <p:nvPr/>
        </p:nvSpPr>
        <p:spPr>
          <a:xfrm>
            <a:off x="3051313" y="227839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3CF84C-A19F-4154-7A41-DB55A8DF21A5}"/>
              </a:ext>
            </a:extLst>
          </p:cNvPr>
          <p:cNvSpPr/>
          <p:nvPr/>
        </p:nvSpPr>
        <p:spPr>
          <a:xfrm>
            <a:off x="3051313" y="333381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D42E8-FE04-597C-4C58-42E09D295C48}"/>
              </a:ext>
            </a:extLst>
          </p:cNvPr>
          <p:cNvSpPr/>
          <p:nvPr/>
        </p:nvSpPr>
        <p:spPr>
          <a:xfrm>
            <a:off x="3051313" y="438923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894AE0-0F25-6F80-3834-E9B1BA10FECC}"/>
              </a:ext>
            </a:extLst>
          </p:cNvPr>
          <p:cNvSpPr/>
          <p:nvPr/>
        </p:nvSpPr>
        <p:spPr>
          <a:xfrm>
            <a:off x="3051313" y="544465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BED26-66EE-FB79-8713-4564A8EBAF8A}"/>
              </a:ext>
            </a:extLst>
          </p:cNvPr>
          <p:cNvSpPr txBox="1"/>
          <p:nvPr/>
        </p:nvSpPr>
        <p:spPr>
          <a:xfrm>
            <a:off x="3939356" y="1410632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A4ED1-6378-D28B-572D-09365A1B6EC2}"/>
              </a:ext>
            </a:extLst>
          </p:cNvPr>
          <p:cNvSpPr txBox="1"/>
          <p:nvPr/>
        </p:nvSpPr>
        <p:spPr>
          <a:xfrm>
            <a:off x="4284605" y="2531461"/>
            <a:ext cx="34752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D2790-ABAF-D925-A1BD-D1E416626984}"/>
              </a:ext>
            </a:extLst>
          </p:cNvPr>
          <p:cNvSpPr txBox="1"/>
          <p:nvPr/>
        </p:nvSpPr>
        <p:spPr>
          <a:xfrm>
            <a:off x="4943900" y="3601308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040BB-C78C-BA45-97D9-4422F4EC1ACC}"/>
              </a:ext>
            </a:extLst>
          </p:cNvPr>
          <p:cNvSpPr txBox="1"/>
          <p:nvPr/>
        </p:nvSpPr>
        <p:spPr>
          <a:xfrm>
            <a:off x="4632474" y="4656728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559DF6-56A5-9F6E-C307-86BCEC7C33AC}"/>
              </a:ext>
            </a:extLst>
          </p:cNvPr>
          <p:cNvSpPr txBox="1"/>
          <p:nvPr/>
        </p:nvSpPr>
        <p:spPr>
          <a:xfrm>
            <a:off x="4751743" y="5647384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19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909F-80CC-474F-624E-7F470F642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991281-BD42-A055-97BD-154F06E24F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DDF382-5D71-E4F7-3B40-00BABCC3A849}"/>
              </a:ext>
            </a:extLst>
          </p:cNvPr>
          <p:cNvSpPr/>
          <p:nvPr/>
        </p:nvSpPr>
        <p:spPr>
          <a:xfrm>
            <a:off x="-1388733" y="6224014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3B2ED5C-60C4-6E25-2CE0-9FCC3C514866}"/>
              </a:ext>
            </a:extLst>
          </p:cNvPr>
          <p:cNvSpPr/>
          <p:nvPr/>
        </p:nvSpPr>
        <p:spPr>
          <a:xfrm>
            <a:off x="-4947995" y="4803825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CA4F3F57-441A-8B87-3D41-79A797B9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C53787-C522-D911-5ED3-221B64AC146E}"/>
              </a:ext>
            </a:extLst>
          </p:cNvPr>
          <p:cNvSpPr txBox="1"/>
          <p:nvPr/>
        </p:nvSpPr>
        <p:spPr>
          <a:xfrm>
            <a:off x="2009431" y="196622"/>
            <a:ext cx="8173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1: Preparation for Merging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22156C-4394-4E06-D3DD-182550AD5B49}"/>
              </a:ext>
            </a:extLst>
          </p:cNvPr>
          <p:cNvSpPr/>
          <p:nvPr/>
        </p:nvSpPr>
        <p:spPr>
          <a:xfrm>
            <a:off x="3126632" y="-1140846"/>
            <a:ext cx="5938736" cy="1069975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0A778B-4BA2-7C21-64D5-37A42B8F6C2A}"/>
              </a:ext>
            </a:extLst>
          </p:cNvPr>
          <p:cNvSpPr/>
          <p:nvPr/>
        </p:nvSpPr>
        <p:spPr>
          <a:xfrm>
            <a:off x="3123547" y="-1212207"/>
            <a:ext cx="5938737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AB186F-707A-FCBB-FE9B-C6EE5B0CC225}"/>
              </a:ext>
            </a:extLst>
          </p:cNvPr>
          <p:cNvSpPr/>
          <p:nvPr/>
        </p:nvSpPr>
        <p:spPr>
          <a:xfrm>
            <a:off x="3120463" y="-1236686"/>
            <a:ext cx="5938736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843006-09DD-BB4E-CA13-26CFC80E7086}"/>
              </a:ext>
            </a:extLst>
          </p:cNvPr>
          <p:cNvSpPr/>
          <p:nvPr/>
        </p:nvSpPr>
        <p:spPr>
          <a:xfrm>
            <a:off x="1138295" y="1125002"/>
            <a:ext cx="10480304" cy="5099011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1D4906-83AC-F59D-E0E6-A156015294F2}"/>
              </a:ext>
            </a:extLst>
          </p:cNvPr>
          <p:cNvSpPr/>
          <p:nvPr/>
        </p:nvSpPr>
        <p:spPr>
          <a:xfrm>
            <a:off x="3123547" y="6572429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A1275B-C2A2-D670-E972-4C3826E25528}"/>
              </a:ext>
            </a:extLst>
          </p:cNvPr>
          <p:cNvSpPr txBox="1"/>
          <p:nvPr/>
        </p:nvSpPr>
        <p:spPr>
          <a:xfrm>
            <a:off x="4014675" y="-953188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13C56-542A-7DF2-F3C4-CDB43EF1A8B1}"/>
              </a:ext>
            </a:extLst>
          </p:cNvPr>
          <p:cNvSpPr txBox="1"/>
          <p:nvPr/>
        </p:nvSpPr>
        <p:spPr>
          <a:xfrm>
            <a:off x="4195932" y="-950943"/>
            <a:ext cx="379704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5C815A-1B67-DF2C-069E-D0029E7CA026}"/>
              </a:ext>
            </a:extLst>
          </p:cNvPr>
          <p:cNvSpPr txBox="1"/>
          <p:nvPr/>
        </p:nvSpPr>
        <p:spPr>
          <a:xfrm>
            <a:off x="5013050" y="-916205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332F4F-D7E7-513A-3CD1-1FD2A4CE50D8}"/>
              </a:ext>
            </a:extLst>
          </p:cNvPr>
          <p:cNvSpPr txBox="1"/>
          <p:nvPr/>
        </p:nvSpPr>
        <p:spPr>
          <a:xfrm>
            <a:off x="4704708" y="1392496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ABED6-936F-0B4B-13C3-A93E38BD16F1}"/>
              </a:ext>
            </a:extLst>
          </p:cNvPr>
          <p:cNvSpPr txBox="1"/>
          <p:nvPr/>
        </p:nvSpPr>
        <p:spPr>
          <a:xfrm>
            <a:off x="4823977" y="6775158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FFAC41-0263-7CE9-D3BA-3944F5CA135D}"/>
              </a:ext>
            </a:extLst>
          </p:cNvPr>
          <p:cNvSpPr txBox="1"/>
          <p:nvPr/>
        </p:nvSpPr>
        <p:spPr>
          <a:xfrm>
            <a:off x="1249856" y="2012515"/>
            <a:ext cx="10257182" cy="411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00" dirty="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Overwrote the 'City' column in the fact table with '</a:t>
            </a:r>
            <a:r>
              <a:rPr lang="en-US" sz="1800" dirty="0" err="1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Matched_City</a:t>
            </a:r>
            <a:r>
              <a:rPr lang="en-US" sz="1800" dirty="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' to ensure identical keys.</a:t>
            </a:r>
            <a:endParaRPr lang="en-US" sz="18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8BAEAE-55B7-DD7F-B37F-24A7C68E6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221" y="2497272"/>
            <a:ext cx="6039693" cy="304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5F381C-9ED8-7CCB-9FDF-09EF89EC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231" y="3020575"/>
            <a:ext cx="2829320" cy="6477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C8FF66-570F-2DA8-B49D-32981693B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614" y="3935858"/>
            <a:ext cx="3442122" cy="21890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DB72D75-7840-92D8-E6BD-4531D94B334C}"/>
              </a:ext>
            </a:extLst>
          </p:cNvPr>
          <p:cNvSpPr txBox="1"/>
          <p:nvPr/>
        </p:nvSpPr>
        <p:spPr>
          <a:xfrm>
            <a:off x="8746256" y="2392972"/>
            <a:ext cx="2685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8035 City from 9893 has match score 100%</a:t>
            </a:r>
          </a:p>
        </p:txBody>
      </p:sp>
      <p:pic>
        <p:nvPicPr>
          <p:cNvPr id="35" name="Picture 34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4ABC8D51-7DE0-13E3-B139-6838BA5C0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238" y="2345344"/>
            <a:ext cx="1063110" cy="646331"/>
          </a:xfrm>
          <a:prstGeom prst="rect">
            <a:avLst/>
          </a:prstGeom>
        </p:spPr>
      </p:pic>
      <p:pic>
        <p:nvPicPr>
          <p:cNvPr id="36" name="Picture 35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35668169-B6DB-F01F-82FC-7F21B267C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04" y="3004844"/>
            <a:ext cx="1063110" cy="683966"/>
          </a:xfrm>
          <a:prstGeom prst="rect">
            <a:avLst/>
          </a:prstGeom>
        </p:spPr>
      </p:pic>
      <p:pic>
        <p:nvPicPr>
          <p:cNvPr id="37" name="Picture 36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ADCDC74-BD2A-208D-F611-68273D06D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89" y="4760689"/>
            <a:ext cx="1063110" cy="68396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E7C73FF-A3C8-674C-247C-7BBB693F8169}"/>
              </a:ext>
            </a:extLst>
          </p:cNvPr>
          <p:cNvSpPr txBox="1"/>
          <p:nvPr/>
        </p:nvSpPr>
        <p:spPr>
          <a:xfrm>
            <a:off x="6566485" y="3162161"/>
            <a:ext cx="4835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9305 City from 9893 has match score over 85%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A3AF79-8C20-C07F-A814-05F8E78E2415}"/>
              </a:ext>
            </a:extLst>
          </p:cNvPr>
          <p:cNvSpPr txBox="1"/>
          <p:nvPr/>
        </p:nvSpPr>
        <p:spPr>
          <a:xfrm>
            <a:off x="7093952" y="4918006"/>
            <a:ext cx="3256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Average match score = 96.5%</a:t>
            </a:r>
          </a:p>
        </p:txBody>
      </p:sp>
    </p:spTree>
    <p:extLst>
      <p:ext uri="{BB962C8B-B14F-4D97-AF65-F5344CB8AC3E}">
        <p14:creationId xmlns:p14="http://schemas.microsoft.com/office/powerpoint/2010/main" val="68360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D1174-EC91-98CF-0C3F-5D4C31136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DAE1D3-BA5F-6B7A-6DD6-1AEC2D5642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903A74-5726-E61C-6075-566EF5B1B895}"/>
              </a:ext>
            </a:extLst>
          </p:cNvPr>
          <p:cNvSpPr/>
          <p:nvPr/>
        </p:nvSpPr>
        <p:spPr>
          <a:xfrm>
            <a:off x="-1388733" y="6224014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E88A8A-B60D-6C4E-6782-36EED8A87FFC}"/>
              </a:ext>
            </a:extLst>
          </p:cNvPr>
          <p:cNvSpPr/>
          <p:nvPr/>
        </p:nvSpPr>
        <p:spPr>
          <a:xfrm>
            <a:off x="-4947995" y="4803825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F391D9BC-1602-2AC4-09B4-A631D1FC0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6E239F-5864-83B6-5A82-81266DB3E75A}"/>
              </a:ext>
            </a:extLst>
          </p:cNvPr>
          <p:cNvSpPr txBox="1"/>
          <p:nvPr/>
        </p:nvSpPr>
        <p:spPr>
          <a:xfrm>
            <a:off x="2009431" y="196622"/>
            <a:ext cx="8173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1: Preparation for Merging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5378360-5D64-167B-7ACF-D1F8DC63ADF3}"/>
              </a:ext>
            </a:extLst>
          </p:cNvPr>
          <p:cNvSpPr/>
          <p:nvPr/>
        </p:nvSpPr>
        <p:spPr>
          <a:xfrm>
            <a:off x="3051313" y="122297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F0E541-6BF9-D1B9-A583-D42870A335BC}"/>
              </a:ext>
            </a:extLst>
          </p:cNvPr>
          <p:cNvSpPr/>
          <p:nvPr/>
        </p:nvSpPr>
        <p:spPr>
          <a:xfrm>
            <a:off x="3051313" y="227839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08D6F4-64A6-4746-66D7-19B164E603DD}"/>
              </a:ext>
            </a:extLst>
          </p:cNvPr>
          <p:cNvSpPr/>
          <p:nvPr/>
        </p:nvSpPr>
        <p:spPr>
          <a:xfrm>
            <a:off x="3051313" y="333381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A6300E-F5A8-1B1B-5C2B-EE94DEF0A430}"/>
              </a:ext>
            </a:extLst>
          </p:cNvPr>
          <p:cNvSpPr/>
          <p:nvPr/>
        </p:nvSpPr>
        <p:spPr>
          <a:xfrm>
            <a:off x="3051313" y="438923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907829-E4F2-C167-2C11-CC157A125E39}"/>
              </a:ext>
            </a:extLst>
          </p:cNvPr>
          <p:cNvSpPr/>
          <p:nvPr/>
        </p:nvSpPr>
        <p:spPr>
          <a:xfrm>
            <a:off x="3051313" y="544465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6CCA34-550B-7294-08E0-5E06205F82DC}"/>
              </a:ext>
            </a:extLst>
          </p:cNvPr>
          <p:cNvSpPr txBox="1"/>
          <p:nvPr/>
        </p:nvSpPr>
        <p:spPr>
          <a:xfrm>
            <a:off x="3939356" y="1410632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2824E-1231-BC2A-2592-3B9338E2D78B}"/>
              </a:ext>
            </a:extLst>
          </p:cNvPr>
          <p:cNvSpPr txBox="1"/>
          <p:nvPr/>
        </p:nvSpPr>
        <p:spPr>
          <a:xfrm>
            <a:off x="4284605" y="2531461"/>
            <a:ext cx="34752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822919-C91B-3055-A7B9-0E988C21A502}"/>
              </a:ext>
            </a:extLst>
          </p:cNvPr>
          <p:cNvSpPr txBox="1"/>
          <p:nvPr/>
        </p:nvSpPr>
        <p:spPr>
          <a:xfrm>
            <a:off x="4943900" y="3601308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686ABF-4EA4-C034-4D1D-FE82F1DABE01}"/>
              </a:ext>
            </a:extLst>
          </p:cNvPr>
          <p:cNvSpPr txBox="1"/>
          <p:nvPr/>
        </p:nvSpPr>
        <p:spPr>
          <a:xfrm>
            <a:off x="4632474" y="4656728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294112-B108-5164-31C7-EC61D649817F}"/>
              </a:ext>
            </a:extLst>
          </p:cNvPr>
          <p:cNvSpPr txBox="1"/>
          <p:nvPr/>
        </p:nvSpPr>
        <p:spPr>
          <a:xfrm>
            <a:off x="4751743" y="5647384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3890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70FD2-CEAF-FCC3-8C19-0BC7FB571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C99853-531C-7D74-E056-774987FCD5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8683B6-2ECB-1495-1DF1-4D2069B11860}"/>
              </a:ext>
            </a:extLst>
          </p:cNvPr>
          <p:cNvSpPr/>
          <p:nvPr/>
        </p:nvSpPr>
        <p:spPr>
          <a:xfrm>
            <a:off x="-1388733" y="6224014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D9B04A-E0FF-4F2C-E4CD-0035C59D32FB}"/>
              </a:ext>
            </a:extLst>
          </p:cNvPr>
          <p:cNvSpPr/>
          <p:nvPr/>
        </p:nvSpPr>
        <p:spPr>
          <a:xfrm>
            <a:off x="-4947995" y="4803825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2CF732B7-5FB9-66E0-905D-87D9D453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A389B-7860-C2BD-C1D6-E7918FA8BD68}"/>
              </a:ext>
            </a:extLst>
          </p:cNvPr>
          <p:cNvSpPr txBox="1"/>
          <p:nvPr/>
        </p:nvSpPr>
        <p:spPr>
          <a:xfrm>
            <a:off x="2009431" y="196622"/>
            <a:ext cx="8173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1: Preparation for Merging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B9A7C3-FB22-DC2D-032F-CF426028B72B}"/>
              </a:ext>
            </a:extLst>
          </p:cNvPr>
          <p:cNvSpPr/>
          <p:nvPr/>
        </p:nvSpPr>
        <p:spPr>
          <a:xfrm>
            <a:off x="3126632" y="-1140846"/>
            <a:ext cx="5938736" cy="1069975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2C9570-10DF-2E33-0022-129302B18C19}"/>
              </a:ext>
            </a:extLst>
          </p:cNvPr>
          <p:cNvSpPr/>
          <p:nvPr/>
        </p:nvSpPr>
        <p:spPr>
          <a:xfrm>
            <a:off x="3123547" y="-1212207"/>
            <a:ext cx="5938737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79C783-C5F1-9001-0601-D2F9A3ECB526}"/>
              </a:ext>
            </a:extLst>
          </p:cNvPr>
          <p:cNvSpPr/>
          <p:nvPr/>
        </p:nvSpPr>
        <p:spPr>
          <a:xfrm>
            <a:off x="3120463" y="-1236686"/>
            <a:ext cx="5938736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E42454-AD1D-CA1B-7B1B-92BD75E876CD}"/>
              </a:ext>
            </a:extLst>
          </p:cNvPr>
          <p:cNvSpPr/>
          <p:nvPr/>
        </p:nvSpPr>
        <p:spPr>
          <a:xfrm>
            <a:off x="3120463" y="-1141336"/>
            <a:ext cx="5938736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E350A7-9110-AF4E-E96B-4BED81AAAF6B}"/>
              </a:ext>
            </a:extLst>
          </p:cNvPr>
          <p:cNvSpPr/>
          <p:nvPr/>
        </p:nvSpPr>
        <p:spPr>
          <a:xfrm>
            <a:off x="990741" y="1222974"/>
            <a:ext cx="10627858" cy="5001039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1AE5F-4F4D-440F-B896-9965825A8348}"/>
              </a:ext>
            </a:extLst>
          </p:cNvPr>
          <p:cNvSpPr txBox="1"/>
          <p:nvPr/>
        </p:nvSpPr>
        <p:spPr>
          <a:xfrm>
            <a:off x="4014675" y="-953188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BC886-2972-9352-2372-924433B97D72}"/>
              </a:ext>
            </a:extLst>
          </p:cNvPr>
          <p:cNvSpPr txBox="1"/>
          <p:nvPr/>
        </p:nvSpPr>
        <p:spPr>
          <a:xfrm>
            <a:off x="4195932" y="-950943"/>
            <a:ext cx="379704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67D523-867A-5A91-4158-CDBBA893CE9A}"/>
              </a:ext>
            </a:extLst>
          </p:cNvPr>
          <p:cNvSpPr txBox="1"/>
          <p:nvPr/>
        </p:nvSpPr>
        <p:spPr>
          <a:xfrm>
            <a:off x="5013050" y="-916205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60B00E-0185-817C-292B-50DF3E676337}"/>
              </a:ext>
            </a:extLst>
          </p:cNvPr>
          <p:cNvSpPr txBox="1"/>
          <p:nvPr/>
        </p:nvSpPr>
        <p:spPr>
          <a:xfrm>
            <a:off x="4704708" y="-873843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312D87-7373-8743-5742-A259FE9EA67B}"/>
              </a:ext>
            </a:extLst>
          </p:cNvPr>
          <p:cNvSpPr txBox="1"/>
          <p:nvPr/>
        </p:nvSpPr>
        <p:spPr>
          <a:xfrm>
            <a:off x="4823977" y="1425704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15">
            <a:extLst>
              <a:ext uri="{FF2B5EF4-FFF2-40B4-BE49-F238E27FC236}">
                <a16:creationId xmlns:a16="http://schemas.microsoft.com/office/drawing/2014/main" id="{54492CCA-6C72-E2B2-ACB8-0284702A891E}"/>
              </a:ext>
            </a:extLst>
          </p:cNvPr>
          <p:cNvSpPr/>
          <p:nvPr/>
        </p:nvSpPr>
        <p:spPr>
          <a:xfrm>
            <a:off x="1477097" y="3245854"/>
            <a:ext cx="9388442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Renamed 'city' to 'City' and 'state' to 'Code' in the fact table to match the dimension table's schema.</a:t>
            </a:r>
            <a:endParaRPr lang="en-US" sz="16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BF670704-F1A5-BFB3-E45B-0609E864A093}"/>
              </a:ext>
            </a:extLst>
          </p:cNvPr>
          <p:cNvSpPr/>
          <p:nvPr/>
        </p:nvSpPr>
        <p:spPr>
          <a:xfrm>
            <a:off x="12449123" y="3583251"/>
            <a:ext cx="11266531" cy="116447"/>
          </a:xfrm>
          <a:prstGeom prst="roundRect">
            <a:avLst>
              <a:gd name="adj" fmla="val 94524"/>
            </a:avLst>
          </a:prstGeom>
          <a:solidFill>
            <a:srgbClr val="EDEBDD"/>
          </a:solidFill>
          <a:ln/>
        </p:spPr>
        <p:txBody>
          <a:bodyPr/>
          <a:lstStyle/>
          <a:p>
            <a:endParaRPr lang="en-US">
              <a:solidFill>
                <a:srgbClr val="EDEBDD"/>
              </a:solidFill>
            </a:endParaRPr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91F977DC-B6F8-15C4-D1E7-A17B13F20305}"/>
              </a:ext>
            </a:extLst>
          </p:cNvPr>
          <p:cNvSpPr/>
          <p:nvPr/>
        </p:nvSpPr>
        <p:spPr>
          <a:xfrm>
            <a:off x="12661597" y="3082611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endParaRPr lang="en-US">
              <a:solidFill>
                <a:srgbClr val="EDEBDD"/>
              </a:solidFill>
            </a:endParaRPr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AD6AB963-FCE1-4AE7-6971-B97ACF562AD8}"/>
              </a:ext>
            </a:extLst>
          </p:cNvPr>
          <p:cNvSpPr/>
          <p:nvPr/>
        </p:nvSpPr>
        <p:spPr>
          <a:xfrm>
            <a:off x="14001775" y="3833444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endParaRPr lang="en-US">
              <a:solidFill>
                <a:srgbClr val="EDEBDD"/>
              </a:solidFill>
            </a:endParaRPr>
          </a:p>
        </p:txBody>
      </p:sp>
      <p:sp>
        <p:nvSpPr>
          <p:cNvPr id="28" name="Shape 3">
            <a:extLst>
              <a:ext uri="{FF2B5EF4-FFF2-40B4-BE49-F238E27FC236}">
                <a16:creationId xmlns:a16="http://schemas.microsoft.com/office/drawing/2014/main" id="{07B676C6-5244-B05C-A30E-E8E3696810D1}"/>
              </a:ext>
            </a:extLst>
          </p:cNvPr>
          <p:cNvSpPr/>
          <p:nvPr/>
        </p:nvSpPr>
        <p:spPr>
          <a:xfrm>
            <a:off x="15607277" y="3082611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endParaRPr lang="en-US">
              <a:solidFill>
                <a:srgbClr val="EDEBDD"/>
              </a:solidFill>
            </a:endParaRPr>
          </a:p>
        </p:txBody>
      </p:sp>
      <p:sp>
        <p:nvSpPr>
          <p:cNvPr id="31" name="Shape 3">
            <a:extLst>
              <a:ext uri="{FF2B5EF4-FFF2-40B4-BE49-F238E27FC236}">
                <a16:creationId xmlns:a16="http://schemas.microsoft.com/office/drawing/2014/main" id="{E1CDDA5C-AAD2-5EBA-A16F-B9E6D5A5FBE4}"/>
              </a:ext>
            </a:extLst>
          </p:cNvPr>
          <p:cNvSpPr/>
          <p:nvPr/>
        </p:nvSpPr>
        <p:spPr>
          <a:xfrm>
            <a:off x="17254783" y="3833444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endParaRPr lang="en-US">
              <a:solidFill>
                <a:srgbClr val="EDEBDD"/>
              </a:solidFill>
            </a:endParaRPr>
          </a:p>
        </p:txBody>
      </p:sp>
      <p:sp>
        <p:nvSpPr>
          <p:cNvPr id="32" name="Shape 3">
            <a:extLst>
              <a:ext uri="{FF2B5EF4-FFF2-40B4-BE49-F238E27FC236}">
                <a16:creationId xmlns:a16="http://schemas.microsoft.com/office/drawing/2014/main" id="{9F6A1DAE-7F16-6C64-DE05-83F61A08C558}"/>
              </a:ext>
            </a:extLst>
          </p:cNvPr>
          <p:cNvSpPr/>
          <p:nvPr/>
        </p:nvSpPr>
        <p:spPr>
          <a:xfrm>
            <a:off x="19155169" y="3076774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endParaRPr lang="en-US">
              <a:solidFill>
                <a:srgbClr val="EDEBDD"/>
              </a:solidFill>
            </a:endParaRPr>
          </a:p>
        </p:txBody>
      </p:sp>
      <p:sp>
        <p:nvSpPr>
          <p:cNvPr id="34" name="Shape 3">
            <a:extLst>
              <a:ext uri="{FF2B5EF4-FFF2-40B4-BE49-F238E27FC236}">
                <a16:creationId xmlns:a16="http://schemas.microsoft.com/office/drawing/2014/main" id="{C93A671D-60FE-BFE4-DCCF-036D32D41063}"/>
              </a:ext>
            </a:extLst>
          </p:cNvPr>
          <p:cNvSpPr/>
          <p:nvPr/>
        </p:nvSpPr>
        <p:spPr>
          <a:xfrm>
            <a:off x="21469009" y="3833444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endParaRPr lang="en-US">
              <a:solidFill>
                <a:srgbClr val="EDEBDD"/>
              </a:solidFill>
            </a:endParaRPr>
          </a:p>
        </p:txBody>
      </p:sp>
      <p:sp>
        <p:nvSpPr>
          <p:cNvPr id="38" name="Shape 3">
            <a:extLst>
              <a:ext uri="{FF2B5EF4-FFF2-40B4-BE49-F238E27FC236}">
                <a16:creationId xmlns:a16="http://schemas.microsoft.com/office/drawing/2014/main" id="{0EC34A71-5747-0D09-0411-524FE18767BB}"/>
              </a:ext>
            </a:extLst>
          </p:cNvPr>
          <p:cNvSpPr/>
          <p:nvPr/>
        </p:nvSpPr>
        <p:spPr>
          <a:xfrm>
            <a:off x="23240374" y="3076774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endParaRPr lang="en-US">
              <a:solidFill>
                <a:srgbClr val="EDEB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80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51EF5-727A-96DB-42FA-63B994448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E4BFF-C72A-C146-3E66-F9123F0158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9F4CA318-B9CA-D6A8-2E14-505B93B88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261FA-CEAE-0662-EFB2-BBAA6F92E393}"/>
              </a:ext>
            </a:extLst>
          </p:cNvPr>
          <p:cNvSpPr txBox="1"/>
          <p:nvPr/>
        </p:nvSpPr>
        <p:spPr>
          <a:xfrm>
            <a:off x="2646434" y="158225"/>
            <a:ext cx="70497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2: Fact Table Cleaning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CB9903-91EB-32AE-55EA-09FC46FF7193}"/>
              </a:ext>
            </a:extLst>
          </p:cNvPr>
          <p:cNvSpPr/>
          <p:nvPr/>
        </p:nvSpPr>
        <p:spPr>
          <a:xfrm>
            <a:off x="3126632" y="-1140846"/>
            <a:ext cx="5938736" cy="1069975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6A65D1-890B-863C-B9C2-CDBE6694F45D}"/>
              </a:ext>
            </a:extLst>
          </p:cNvPr>
          <p:cNvSpPr/>
          <p:nvPr/>
        </p:nvSpPr>
        <p:spPr>
          <a:xfrm>
            <a:off x="3123547" y="-1212207"/>
            <a:ext cx="5938737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88F29D-14B4-2A82-E912-F5A7263D5153}"/>
              </a:ext>
            </a:extLst>
          </p:cNvPr>
          <p:cNvSpPr/>
          <p:nvPr/>
        </p:nvSpPr>
        <p:spPr>
          <a:xfrm>
            <a:off x="3120463" y="-1236686"/>
            <a:ext cx="5938736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9E4D39-B1E2-E4E2-866A-8A5D617471A1}"/>
              </a:ext>
            </a:extLst>
          </p:cNvPr>
          <p:cNvSpPr/>
          <p:nvPr/>
        </p:nvSpPr>
        <p:spPr>
          <a:xfrm>
            <a:off x="3120463" y="-1141336"/>
            <a:ext cx="5938736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C85F63-D9C0-B6D0-49A5-A35FDF81551B}"/>
              </a:ext>
            </a:extLst>
          </p:cNvPr>
          <p:cNvSpPr/>
          <p:nvPr/>
        </p:nvSpPr>
        <p:spPr>
          <a:xfrm>
            <a:off x="3166314" y="-1078462"/>
            <a:ext cx="5938736" cy="944715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847F9E-CBAC-4F11-DE0C-DD008CD33912}"/>
              </a:ext>
            </a:extLst>
          </p:cNvPr>
          <p:cNvSpPr txBox="1"/>
          <p:nvPr/>
        </p:nvSpPr>
        <p:spPr>
          <a:xfrm>
            <a:off x="4014675" y="-953188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0E406-072A-B2C2-90F0-F90BE1569F53}"/>
              </a:ext>
            </a:extLst>
          </p:cNvPr>
          <p:cNvSpPr txBox="1"/>
          <p:nvPr/>
        </p:nvSpPr>
        <p:spPr>
          <a:xfrm>
            <a:off x="4195932" y="-950943"/>
            <a:ext cx="379704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7AD7E-B42C-ACD3-D8BD-7378E819587A}"/>
              </a:ext>
            </a:extLst>
          </p:cNvPr>
          <p:cNvSpPr txBox="1"/>
          <p:nvPr/>
        </p:nvSpPr>
        <p:spPr>
          <a:xfrm>
            <a:off x="5013050" y="-916205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78307E-73BB-FFAB-46FA-FC424F0C6D21}"/>
              </a:ext>
            </a:extLst>
          </p:cNvPr>
          <p:cNvSpPr txBox="1"/>
          <p:nvPr/>
        </p:nvSpPr>
        <p:spPr>
          <a:xfrm>
            <a:off x="4704708" y="-873843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BA966-E2A7-C7B5-8C9F-D0E0D7E6F337}"/>
              </a:ext>
            </a:extLst>
          </p:cNvPr>
          <p:cNvSpPr txBox="1"/>
          <p:nvPr/>
        </p:nvSpPr>
        <p:spPr>
          <a:xfrm>
            <a:off x="4823977" y="-875732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E433970A-4663-5158-1D4A-D6F051BA3B35}"/>
              </a:ext>
            </a:extLst>
          </p:cNvPr>
          <p:cNvSpPr/>
          <p:nvPr/>
        </p:nvSpPr>
        <p:spPr>
          <a:xfrm>
            <a:off x="482193" y="3845222"/>
            <a:ext cx="11266531" cy="116447"/>
          </a:xfrm>
          <a:prstGeom prst="roundRect">
            <a:avLst>
              <a:gd name="adj" fmla="val 94524"/>
            </a:avLst>
          </a:prstGeom>
          <a:solidFill>
            <a:srgbClr val="EDEBDD"/>
          </a:solidFill>
          <a:ln/>
        </p:spPr>
        <p:txBody>
          <a:bodyPr/>
          <a:lstStyle/>
          <a:p>
            <a:endParaRPr lang="en-US">
              <a:solidFill>
                <a:srgbClr val="EDEBDD"/>
              </a:solidFill>
            </a:endParaRPr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C30C731D-B9D3-3254-96E3-CC19CAD6C7AD}"/>
              </a:ext>
            </a:extLst>
          </p:cNvPr>
          <p:cNvSpPr/>
          <p:nvPr/>
        </p:nvSpPr>
        <p:spPr>
          <a:xfrm>
            <a:off x="694667" y="3344582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dirty="0">
                <a:solidFill>
                  <a:srgbClr val="1B1717"/>
                </a:solidFill>
                <a:latin typeface="Alvin Zilon" panose="02000000000000000000" pitchFamily="50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575E71F2-4347-8E03-3C4C-0F91C45755C8}"/>
              </a:ext>
            </a:extLst>
          </p:cNvPr>
          <p:cNvSpPr/>
          <p:nvPr/>
        </p:nvSpPr>
        <p:spPr>
          <a:xfrm>
            <a:off x="2034845" y="4095415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dirty="0">
                <a:solidFill>
                  <a:srgbClr val="1B1717"/>
                </a:solidFill>
                <a:latin typeface="Alvin Zilon" panose="02000000000000000000" pitchFamily="50" charset="0"/>
              </a:rPr>
              <a:t>2</a:t>
            </a:r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4B8630E2-042B-878A-86D7-8320AF07A4BE}"/>
              </a:ext>
            </a:extLst>
          </p:cNvPr>
          <p:cNvSpPr/>
          <p:nvPr/>
        </p:nvSpPr>
        <p:spPr>
          <a:xfrm>
            <a:off x="3640347" y="3344582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dirty="0">
                <a:solidFill>
                  <a:srgbClr val="1B1717"/>
                </a:solidFill>
                <a:latin typeface="Alvin Zilon" panose="02000000000000000000" pitchFamily="50" charset="0"/>
              </a:rPr>
              <a:t>3</a:t>
            </a:r>
          </a:p>
        </p:txBody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625A40EF-0AFD-D7E6-6CF5-66D6BA6DD3E9}"/>
              </a:ext>
            </a:extLst>
          </p:cNvPr>
          <p:cNvSpPr/>
          <p:nvPr/>
        </p:nvSpPr>
        <p:spPr>
          <a:xfrm>
            <a:off x="5287853" y="4095415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dirty="0">
                <a:solidFill>
                  <a:srgbClr val="1B1717"/>
                </a:solidFill>
                <a:latin typeface="Alvin Zilon" panose="02000000000000000000" pitchFamily="50" charset="0"/>
              </a:rPr>
              <a:t>4</a:t>
            </a:r>
          </a:p>
        </p:txBody>
      </p:sp>
      <p:sp>
        <p:nvSpPr>
          <p:cNvPr id="28" name="Shape 3">
            <a:extLst>
              <a:ext uri="{FF2B5EF4-FFF2-40B4-BE49-F238E27FC236}">
                <a16:creationId xmlns:a16="http://schemas.microsoft.com/office/drawing/2014/main" id="{2159957F-DF98-D239-8EC2-82826F2D1C21}"/>
              </a:ext>
            </a:extLst>
          </p:cNvPr>
          <p:cNvSpPr/>
          <p:nvPr/>
        </p:nvSpPr>
        <p:spPr>
          <a:xfrm>
            <a:off x="7188239" y="3338745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dirty="0">
                <a:solidFill>
                  <a:srgbClr val="1B1717"/>
                </a:solidFill>
                <a:latin typeface="Alvin Zilon" panose="02000000000000000000" pitchFamily="50" charset="0"/>
              </a:rPr>
              <a:t>5</a:t>
            </a: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752C817D-6781-A2CC-128E-2F91552511B8}"/>
              </a:ext>
            </a:extLst>
          </p:cNvPr>
          <p:cNvSpPr/>
          <p:nvPr/>
        </p:nvSpPr>
        <p:spPr>
          <a:xfrm>
            <a:off x="9502079" y="4095415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dirty="0">
                <a:solidFill>
                  <a:srgbClr val="1B1717"/>
                </a:solidFill>
                <a:latin typeface="Alvin Zilon" panose="02000000000000000000" pitchFamily="50" charset="0"/>
              </a:rPr>
              <a:t>6</a:t>
            </a:r>
          </a:p>
        </p:txBody>
      </p:sp>
      <p:sp>
        <p:nvSpPr>
          <p:cNvPr id="30" name="Shape 3">
            <a:extLst>
              <a:ext uri="{FF2B5EF4-FFF2-40B4-BE49-F238E27FC236}">
                <a16:creationId xmlns:a16="http://schemas.microsoft.com/office/drawing/2014/main" id="{B1889FD7-362F-9ECF-0E67-8F4128EEFC49}"/>
              </a:ext>
            </a:extLst>
          </p:cNvPr>
          <p:cNvSpPr/>
          <p:nvPr/>
        </p:nvSpPr>
        <p:spPr>
          <a:xfrm>
            <a:off x="10963995" y="3338745"/>
            <a:ext cx="353389" cy="366894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dirty="0">
                <a:solidFill>
                  <a:srgbClr val="1B1717"/>
                </a:solidFill>
                <a:latin typeface="Alvin Zilon" panose="02000000000000000000" pitchFamily="50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75368-A77F-E7BA-56E4-157B7F411E9B}"/>
              </a:ext>
            </a:extLst>
          </p:cNvPr>
          <p:cNvSpPr txBox="1"/>
          <p:nvPr/>
        </p:nvSpPr>
        <p:spPr>
          <a:xfrm>
            <a:off x="201274" y="2907858"/>
            <a:ext cx="20102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Date Processing</a:t>
            </a:r>
            <a:endParaRPr lang="en-US" sz="18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44FEBF-59EF-6C5E-360B-11AC6B6B3FD1}"/>
              </a:ext>
            </a:extLst>
          </p:cNvPr>
          <p:cNvSpPr txBox="1"/>
          <p:nvPr/>
        </p:nvSpPr>
        <p:spPr>
          <a:xfrm>
            <a:off x="1206406" y="4388699"/>
            <a:ext cx="2010265" cy="795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Name &amp; Age Imputation</a:t>
            </a:r>
            <a:endParaRPr lang="en-US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0B7452-6DD1-23E8-C069-960639B799FE}"/>
              </a:ext>
            </a:extLst>
          </p:cNvPr>
          <p:cNvSpPr txBox="1"/>
          <p:nvPr/>
        </p:nvSpPr>
        <p:spPr>
          <a:xfrm>
            <a:off x="2862162" y="2534821"/>
            <a:ext cx="2010265" cy="795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Gender Imputation</a:t>
            </a:r>
            <a:endParaRPr lang="en-US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1172D6-C9B2-D91E-97B1-2111BC436FFD}"/>
              </a:ext>
            </a:extLst>
          </p:cNvPr>
          <p:cNvSpPr txBox="1"/>
          <p:nvPr/>
        </p:nvSpPr>
        <p:spPr>
          <a:xfrm>
            <a:off x="4459414" y="4462309"/>
            <a:ext cx="2010265" cy="95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150"/>
              </a:lnSpc>
            </a:pPr>
            <a:r>
              <a:rPr lang="en-US" b="1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Armed (Advanced Imputation)</a:t>
            </a:r>
            <a:endParaRPr lang="en-US" b="1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257729-B8B3-94F2-4BAD-51695F08C998}"/>
              </a:ext>
            </a:extLst>
          </p:cNvPr>
          <p:cNvSpPr txBox="1"/>
          <p:nvPr/>
        </p:nvSpPr>
        <p:spPr>
          <a:xfrm>
            <a:off x="6979149" y="2902485"/>
            <a:ext cx="718560" cy="428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b="1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Race</a:t>
            </a:r>
            <a:endParaRPr lang="en-US" sz="18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9D2E4E-845D-10BD-A500-3868022B0F5E}"/>
              </a:ext>
            </a:extLst>
          </p:cNvPr>
          <p:cNvSpPr txBox="1"/>
          <p:nvPr/>
        </p:nvSpPr>
        <p:spPr>
          <a:xfrm>
            <a:off x="9357087" y="4476275"/>
            <a:ext cx="678229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50"/>
              </a:lnSpc>
            </a:pPr>
            <a:r>
              <a:rPr lang="en-US" b="1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Flee</a:t>
            </a:r>
            <a:endParaRPr lang="en-US" b="1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383D58-EBAC-09C4-3C2C-6A94082A47F0}"/>
              </a:ext>
            </a:extLst>
          </p:cNvPr>
          <p:cNvSpPr txBox="1"/>
          <p:nvPr/>
        </p:nvSpPr>
        <p:spPr>
          <a:xfrm>
            <a:off x="10181735" y="2420639"/>
            <a:ext cx="2010265" cy="95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150"/>
              </a:lnSpc>
            </a:pPr>
            <a:r>
              <a:rPr lang="en-US" b="1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Police Departments Involved</a:t>
            </a:r>
            <a:endParaRPr lang="en-US" b="1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6A4055F9-85DF-9A64-7DB7-4AB1106C0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5374967"/>
                  </p:ext>
                </p:extLst>
              </p:nvPr>
            </p:nvGraphicFramePr>
            <p:xfrm>
              <a:off x="72463" y="2068195"/>
              <a:ext cx="3048000" cy="1714500"/>
            </p:xfrm>
            <a:graphic>
              <a:graphicData uri="http://schemas.microsoft.com/office/powerpoint/2016/slidezoom">
                <pslz:sldZm>
                  <pslz:sldZmObj sldId="280" cId="1714957549">
                    <pslz:zmPr id="{7B3A2AED-7A7E-4B8A-9E16-3767A1DC7DE2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A4055F9-85DF-9A64-7DB7-4AB1106C0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63" y="2068195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Slide Zoom 41">
                <a:extLst>
                  <a:ext uri="{FF2B5EF4-FFF2-40B4-BE49-F238E27FC236}">
                    <a16:creationId xmlns:a16="http://schemas.microsoft.com/office/drawing/2014/main" id="{ADD1167F-5F6B-B913-92ED-0DDE6279E8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8190476"/>
                  </p:ext>
                </p:extLst>
              </p:nvPr>
            </p:nvGraphicFramePr>
            <p:xfrm>
              <a:off x="548643" y="4024196"/>
              <a:ext cx="3216082" cy="1809046"/>
            </p:xfrm>
            <a:graphic>
              <a:graphicData uri="http://schemas.microsoft.com/office/powerpoint/2016/slidezoom">
                <pslz:sldZm>
                  <pslz:sldZmObj sldId="281" cId="3299175064">
                    <pslz:zmPr id="{0E2AB143-870C-4219-9011-6B189F3AE208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16082" cy="180904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Slide Zoom 4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DD1167F-5F6B-B913-92ED-0DDE6279E8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643" y="4024196"/>
                <a:ext cx="3216082" cy="1809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5047C96A-A68D-AF91-E37D-18072E1827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9438103"/>
                  </p:ext>
                </p:extLst>
              </p:nvPr>
            </p:nvGraphicFramePr>
            <p:xfrm>
              <a:off x="2340350" y="1857829"/>
              <a:ext cx="3209371" cy="1938428"/>
            </p:xfrm>
            <a:graphic>
              <a:graphicData uri="http://schemas.microsoft.com/office/powerpoint/2016/slidezoom">
                <pslz:sldZm>
                  <pslz:sldZmObj sldId="282" cId="1611716667">
                    <pslz:zmPr id="{83019303-14DE-4647-A5BA-5243A536DC60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9371" cy="19384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Slide Zoom 4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047C96A-A68D-AF91-E37D-18072E1827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0350" y="1857829"/>
                <a:ext cx="3209371" cy="1938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Slide Zoom 51">
                <a:extLst>
                  <a:ext uri="{FF2B5EF4-FFF2-40B4-BE49-F238E27FC236}">
                    <a16:creationId xmlns:a16="http://schemas.microsoft.com/office/drawing/2014/main" id="{162FCF0B-68C8-B7DD-979E-C493F39219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4120455"/>
                  </p:ext>
                </p:extLst>
              </p:nvPr>
            </p:nvGraphicFramePr>
            <p:xfrm>
              <a:off x="3874434" y="4063750"/>
              <a:ext cx="3048000" cy="1714500"/>
            </p:xfrm>
            <a:graphic>
              <a:graphicData uri="http://schemas.microsoft.com/office/powerpoint/2016/slidezoom">
                <pslz:sldZm>
                  <pslz:sldZmObj sldId="283" cId="4223335188">
                    <pslz:zmPr id="{24086DD3-B8C3-4562-B1FC-38BAE2BF137D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Slide Zoom 5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62FCF0B-68C8-B7DD-979E-C493F39219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74434" y="406375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Slide Zoom 53">
                <a:extLst>
                  <a:ext uri="{FF2B5EF4-FFF2-40B4-BE49-F238E27FC236}">
                    <a16:creationId xmlns:a16="http://schemas.microsoft.com/office/drawing/2014/main" id="{0CAD3C23-BADA-86CD-1CF8-DCFDCC08BC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7622486"/>
                  </p:ext>
                </p:extLst>
              </p:nvPr>
            </p:nvGraphicFramePr>
            <p:xfrm>
              <a:off x="5429807" y="1619241"/>
              <a:ext cx="3870251" cy="2177016"/>
            </p:xfrm>
            <a:graphic>
              <a:graphicData uri="http://schemas.microsoft.com/office/powerpoint/2016/slidezoom">
                <pslz:sldZm>
                  <pslz:sldZmObj sldId="284" cId="3568803235">
                    <pslz:zmPr id="{3C65E03C-B0BE-44DC-B67C-4E33096FEB49}" returnToParent="0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70251" cy="217701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Slide Zoom 5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CAD3C23-BADA-86CD-1CF8-DCFDCC08BC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29807" y="1619241"/>
                <a:ext cx="3870251" cy="2177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AE947F73-DB1D-9E25-30A0-9E65AD06BF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6768961"/>
                  </p:ext>
                </p:extLst>
              </p:nvPr>
            </p:nvGraphicFramePr>
            <p:xfrm>
              <a:off x="8151724" y="4004770"/>
              <a:ext cx="3048000" cy="1714500"/>
            </p:xfrm>
            <a:graphic>
              <a:graphicData uri="http://schemas.microsoft.com/office/powerpoint/2016/slidezoom">
                <pslz:sldZm>
                  <pslz:sldZmObj sldId="285" cId="2129422267">
                    <pslz:zmPr id="{606FA5E9-A92D-43A8-9B6A-71A72FF8F8C5}" returnToParent="0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AE947F73-DB1D-9E25-30A0-9E65AD06B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51724" y="400477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0" name="Slide Zoom 59">
                <a:extLst>
                  <a:ext uri="{FF2B5EF4-FFF2-40B4-BE49-F238E27FC236}">
                    <a16:creationId xmlns:a16="http://schemas.microsoft.com/office/drawing/2014/main" id="{14260153-3A11-88C7-B911-91E1BDE0B4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7171779"/>
                  </p:ext>
                </p:extLst>
              </p:nvPr>
            </p:nvGraphicFramePr>
            <p:xfrm>
              <a:off x="9423543" y="1846995"/>
              <a:ext cx="3375333" cy="1898625"/>
            </p:xfrm>
            <a:graphic>
              <a:graphicData uri="http://schemas.microsoft.com/office/powerpoint/2016/slidezoom">
                <pslz:sldZm>
                  <pslz:sldZmObj sldId="290" cId="3315833097">
                    <pslz:zmPr id="{4266F01F-2F99-4FDE-A2F7-A186F03BEFF7}" returnToParent="0" transitionDur="1000" showBg="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75333" cy="189862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0" name="Slide Zoom 59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14260153-3A11-88C7-B911-91E1BDE0B4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23543" y="1846995"/>
                <a:ext cx="3375333" cy="1898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478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60BDE-FEDA-3AFC-9B72-A4432DB2A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3E86BB-D614-D3FE-3820-22ACA0E61C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CF8BD2-062E-8DA9-3BA9-3BD83C2FE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6443" y="-363530"/>
            <a:ext cx="6835402" cy="850340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7DB8232-4B63-3961-A5E6-326464ABBD31}"/>
              </a:ext>
            </a:extLst>
          </p:cNvPr>
          <p:cNvSpPr/>
          <p:nvPr/>
        </p:nvSpPr>
        <p:spPr>
          <a:xfrm>
            <a:off x="5346182" y="3668876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2CEB0-EE84-9203-B58C-169DCFC39605}"/>
              </a:ext>
            </a:extLst>
          </p:cNvPr>
          <p:cNvSpPr txBox="1"/>
          <p:nvPr/>
        </p:nvSpPr>
        <p:spPr>
          <a:xfrm>
            <a:off x="445930" y="237067"/>
            <a:ext cx="4024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EDEBDD"/>
                </a:solidFill>
                <a:latin typeface="BadaBoom BB" panose="020B0603050302020204" pitchFamily="34" charset="0"/>
              </a:rPr>
              <a:t>Team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7B643F-8E04-1FD5-9D9B-F752FBE41E51}"/>
              </a:ext>
            </a:extLst>
          </p:cNvPr>
          <p:cNvSpPr/>
          <p:nvPr/>
        </p:nvSpPr>
        <p:spPr>
          <a:xfrm>
            <a:off x="8526443" y="1727191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25C767-ACD1-6EBF-EEFB-3F8EAF7C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702" y="1727191"/>
            <a:ext cx="5046133" cy="7834489"/>
          </a:xfrm>
          <a:prstGeom prst="rect">
            <a:avLst/>
          </a:prstGeom>
          <a:effectLst>
            <a:softEdge rad="4445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4C437-F22F-37F2-3CB9-A100FB497C71}"/>
              </a:ext>
            </a:extLst>
          </p:cNvPr>
          <p:cNvSpPr txBox="1"/>
          <p:nvPr/>
        </p:nvSpPr>
        <p:spPr>
          <a:xfrm>
            <a:off x="445930" y="2539589"/>
            <a:ext cx="52549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Mohamed Mahmoud Anwer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Youssef Essam Mohamed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Ziad Mostafa Farouq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Abdullah Ghareeb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Haya Hany Mokhtar</a:t>
            </a: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Rozana Mohamed Ahmed</a:t>
            </a:r>
          </a:p>
          <a:p>
            <a:endParaRPr lang="en-US" dirty="0"/>
          </a:p>
        </p:txBody>
      </p:sp>
      <p:pic>
        <p:nvPicPr>
          <p:cNvPr id="12" name="Picture 11" descr="A hand holding a magnifying glass&#10;&#10;AI-generated content may be incorrect.">
            <a:extLst>
              <a:ext uri="{FF2B5EF4-FFF2-40B4-BE49-F238E27FC236}">
                <a16:creationId xmlns:a16="http://schemas.microsoft.com/office/drawing/2014/main" id="{5B74EAF5-64FA-F5A2-45E0-7419D197A2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518" y="6557078"/>
            <a:ext cx="4581525" cy="4943475"/>
          </a:xfrm>
          <a:prstGeom prst="rect">
            <a:avLst/>
          </a:prstGeom>
        </p:spPr>
      </p:pic>
      <p:pic>
        <p:nvPicPr>
          <p:cNvPr id="2" name="Picture 1" descr="A black and white image of a fence&#10;&#10;AI-generated content may be incorrect.">
            <a:extLst>
              <a:ext uri="{FF2B5EF4-FFF2-40B4-BE49-F238E27FC236}">
                <a16:creationId xmlns:a16="http://schemas.microsoft.com/office/drawing/2014/main" id="{7895A2B9-75AE-6017-1057-1A82BB9D3C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832">
            <a:off x="1640191" y="556215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2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184AF-5448-D0A1-8D9D-1605D33D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8096AE-6B51-2109-68D0-EE5F27CD1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2DB3F317-6656-8AB9-3481-E2DBF6FD5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19" name="Shape 3">
            <a:extLst>
              <a:ext uri="{FF2B5EF4-FFF2-40B4-BE49-F238E27FC236}">
                <a16:creationId xmlns:a16="http://schemas.microsoft.com/office/drawing/2014/main" id="{3B00A973-91D2-61E7-3DAB-46269E2805B1}"/>
              </a:ext>
            </a:extLst>
          </p:cNvPr>
          <p:cNvSpPr/>
          <p:nvPr/>
        </p:nvSpPr>
        <p:spPr>
          <a:xfrm>
            <a:off x="5668231" y="5292774"/>
            <a:ext cx="855539" cy="784830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sz="4000" dirty="0">
                <a:solidFill>
                  <a:srgbClr val="1B1717"/>
                </a:solidFill>
                <a:latin typeface="Alvin Zilon" panose="02000000000000000000" pitchFamily="50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8666D-AD76-F20A-25D0-D6C57EAE76E9}"/>
              </a:ext>
            </a:extLst>
          </p:cNvPr>
          <p:cNvSpPr txBox="1"/>
          <p:nvPr/>
        </p:nvSpPr>
        <p:spPr>
          <a:xfrm>
            <a:off x="3676919" y="1076802"/>
            <a:ext cx="4838162" cy="546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Date Processing</a:t>
            </a:r>
            <a:endParaRPr lang="en-US" sz="48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40FFE51D-3E8A-C38C-B26E-AC31DD0DCAF7}"/>
              </a:ext>
            </a:extLst>
          </p:cNvPr>
          <p:cNvSpPr/>
          <p:nvPr/>
        </p:nvSpPr>
        <p:spPr>
          <a:xfrm>
            <a:off x="4088063" y="1853522"/>
            <a:ext cx="401587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Converted date to datetime objects and extracted the year.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048B1-6F9A-0D70-FBA2-ECC78933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17" y="2959586"/>
            <a:ext cx="458816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4E575-33C9-5361-6FB0-00BA77D66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2F3AF8-A364-8251-A9CA-D5518364B7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35925461-649E-1D68-FAA0-E2F76EA5D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5" name="Shape 3">
            <a:extLst>
              <a:ext uri="{FF2B5EF4-FFF2-40B4-BE49-F238E27FC236}">
                <a16:creationId xmlns:a16="http://schemas.microsoft.com/office/drawing/2014/main" id="{9B71E2CB-F44B-92B5-9705-EC9AF1FB9708}"/>
              </a:ext>
            </a:extLst>
          </p:cNvPr>
          <p:cNvSpPr/>
          <p:nvPr/>
        </p:nvSpPr>
        <p:spPr>
          <a:xfrm>
            <a:off x="5668231" y="1159306"/>
            <a:ext cx="855539" cy="784830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sz="3600" dirty="0">
                <a:solidFill>
                  <a:srgbClr val="1B1717"/>
                </a:solidFill>
                <a:latin typeface="Alvin Zilon" panose="02000000000000000000" pitchFamily="50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789948-451E-3407-1E28-0DCDF33121DE}"/>
              </a:ext>
            </a:extLst>
          </p:cNvPr>
          <p:cNvSpPr txBox="1"/>
          <p:nvPr/>
        </p:nvSpPr>
        <p:spPr>
          <a:xfrm>
            <a:off x="2306282" y="2236108"/>
            <a:ext cx="7579436" cy="546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48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Name &amp; Age Imputation</a:t>
            </a:r>
            <a:endParaRPr lang="en-US" sz="48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B677A52C-B3F0-78C8-1A85-BDD5E40CB9B7}"/>
              </a:ext>
            </a:extLst>
          </p:cNvPr>
          <p:cNvSpPr/>
          <p:nvPr/>
        </p:nvSpPr>
        <p:spPr>
          <a:xfrm>
            <a:off x="3904833" y="2925201"/>
            <a:ext cx="43823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Filled 337 null 'name' values with "unknown" and 384 null 'age' values with the median (35).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 descr="A screen shot of a black and white screen">
            <a:extLst>
              <a:ext uri="{FF2B5EF4-FFF2-40B4-BE49-F238E27FC236}">
                <a16:creationId xmlns:a16="http://schemas.microsoft.com/office/drawing/2014/main" id="{31331843-E858-A1E2-FC7A-2ADD89B35A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66"/>
          <a:stretch>
            <a:fillRect/>
          </a:stretch>
        </p:blipFill>
        <p:spPr>
          <a:xfrm>
            <a:off x="1375052" y="4502120"/>
            <a:ext cx="4588165" cy="1867668"/>
          </a:xfrm>
          <a:prstGeom prst="rect">
            <a:avLst/>
          </a:prstGeom>
        </p:spPr>
      </p:pic>
      <p:pic>
        <p:nvPicPr>
          <p:cNvPr id="14" name="Picture 13" descr="A graph of a number of columns&#10;&#10;AI-generated content may be incorrect.">
            <a:extLst>
              <a:ext uri="{FF2B5EF4-FFF2-40B4-BE49-F238E27FC236}">
                <a16:creationId xmlns:a16="http://schemas.microsoft.com/office/drawing/2014/main" id="{94D088E5-F6E3-3320-77AF-C9AB4B4482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48" r="8722"/>
          <a:stretch>
            <a:fillRect/>
          </a:stretch>
        </p:blipFill>
        <p:spPr>
          <a:xfrm>
            <a:off x="6228785" y="4276479"/>
            <a:ext cx="4588166" cy="228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7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17638-C9A2-B1DD-FD43-40ACC5A30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4BB0DE-7210-18CF-9589-5258B4D985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4150BDBA-BB61-64DA-BC42-7A8E62F4E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6" name="Shape 3">
            <a:extLst>
              <a:ext uri="{FF2B5EF4-FFF2-40B4-BE49-F238E27FC236}">
                <a16:creationId xmlns:a16="http://schemas.microsoft.com/office/drawing/2014/main" id="{222DCF8C-F1ED-B794-EB53-6E9558481E89}"/>
              </a:ext>
            </a:extLst>
          </p:cNvPr>
          <p:cNvSpPr/>
          <p:nvPr/>
        </p:nvSpPr>
        <p:spPr>
          <a:xfrm>
            <a:off x="5690590" y="5618376"/>
            <a:ext cx="810821" cy="704325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sz="3600" dirty="0">
                <a:solidFill>
                  <a:srgbClr val="1B1717"/>
                </a:solidFill>
                <a:latin typeface="Alvin Zilon" panose="02000000000000000000" pitchFamily="50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B9BD83-93B6-ADC1-0051-5963617BD921}"/>
              </a:ext>
            </a:extLst>
          </p:cNvPr>
          <p:cNvSpPr txBox="1"/>
          <p:nvPr/>
        </p:nvSpPr>
        <p:spPr>
          <a:xfrm>
            <a:off x="3115125" y="965497"/>
            <a:ext cx="5961751" cy="546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48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Gender Imputation</a:t>
            </a:r>
            <a:endParaRPr lang="en-US" sz="48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B54E5181-67E3-8C0A-C458-5FE04B248452}"/>
              </a:ext>
            </a:extLst>
          </p:cNvPr>
          <p:cNvSpPr/>
          <p:nvPr/>
        </p:nvSpPr>
        <p:spPr>
          <a:xfrm>
            <a:off x="4379081" y="185182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Filled 28 null 'gender' values with the mode ("male").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 descr="A person and person with a magnet&#10;&#10;AI-generated content may be incorrect.">
            <a:extLst>
              <a:ext uri="{FF2B5EF4-FFF2-40B4-BE49-F238E27FC236}">
                <a16:creationId xmlns:a16="http://schemas.microsoft.com/office/drawing/2014/main" id="{4B169008-4DE7-3A46-9B5E-11A6E59D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17" y="2648501"/>
            <a:ext cx="4683166" cy="282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1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40C08-8977-3640-0FCE-E6DEBCE6C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8661C8-4499-A2C7-C321-25D3E807DC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E6DDEDB3-6AAC-D7F9-58FF-F21BB02E0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19" name="Shape 3">
            <a:extLst>
              <a:ext uri="{FF2B5EF4-FFF2-40B4-BE49-F238E27FC236}">
                <a16:creationId xmlns:a16="http://schemas.microsoft.com/office/drawing/2014/main" id="{1104AA98-2CEA-166B-AA06-972A9C29D762}"/>
              </a:ext>
            </a:extLst>
          </p:cNvPr>
          <p:cNvSpPr/>
          <p:nvPr/>
        </p:nvSpPr>
        <p:spPr>
          <a:xfrm>
            <a:off x="5668231" y="574707"/>
            <a:ext cx="855539" cy="784830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sz="4000" dirty="0">
                <a:solidFill>
                  <a:srgbClr val="1B1717"/>
                </a:solidFill>
                <a:latin typeface="Alvin Zilon" panose="02000000000000000000" pitchFamily="50" charset="0"/>
                <a:cs typeface="Aharoni" panose="02010803020104030203" pitchFamily="2" charset="-79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CE7B93-8106-0435-7C38-DF3185236B69}"/>
              </a:ext>
            </a:extLst>
          </p:cNvPr>
          <p:cNvSpPr txBox="1"/>
          <p:nvPr/>
        </p:nvSpPr>
        <p:spPr>
          <a:xfrm>
            <a:off x="1520233" y="1754159"/>
            <a:ext cx="9139195" cy="488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150"/>
              </a:lnSpc>
            </a:pPr>
            <a:r>
              <a:rPr lang="en-US" sz="4800" b="1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Armed (Advanced Imputation)</a:t>
            </a:r>
            <a:endParaRPr lang="en-US" sz="4800" b="1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6B6148DF-C10D-E753-8576-530FC0BCDD6D}"/>
              </a:ext>
            </a:extLst>
          </p:cNvPr>
          <p:cNvSpPr/>
          <p:nvPr/>
        </p:nvSpPr>
        <p:spPr>
          <a:xfrm>
            <a:off x="782424" y="2815523"/>
            <a:ext cx="5307407" cy="2354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Converted "unknown"/"undetermined" to </a:t>
            </a:r>
            <a:r>
              <a:rPr lang="en-US" sz="2000" dirty="0" err="1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NaN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 (7.88% missing). Standardized composite categories. Used weighted imputation (</a:t>
            </a:r>
            <a:r>
              <a:rPr lang="en-US" sz="2000" dirty="0" err="1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np.random.choice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) to preserve statistical integrity.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 descr="A diagram of a pie chart&#10;&#10;AI-generated content may be incorrect.">
            <a:extLst>
              <a:ext uri="{FF2B5EF4-FFF2-40B4-BE49-F238E27FC236}">
                <a16:creationId xmlns:a16="http://schemas.microsoft.com/office/drawing/2014/main" id="{A5DD2CBD-D0B5-D54F-FF83-84F0C39CFB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74" r="10671"/>
          <a:stretch>
            <a:fillRect/>
          </a:stretch>
        </p:blipFill>
        <p:spPr>
          <a:xfrm>
            <a:off x="6523770" y="2406003"/>
            <a:ext cx="5307407" cy="36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C740-6A5B-EFD0-945D-DBD53D134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DC8340-E251-6FE8-198A-F36B06C55A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9D2368DD-0961-024A-8B64-A4DEA1EEC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6" name="Shape 3">
            <a:extLst>
              <a:ext uri="{FF2B5EF4-FFF2-40B4-BE49-F238E27FC236}">
                <a16:creationId xmlns:a16="http://schemas.microsoft.com/office/drawing/2014/main" id="{E1ECB33C-4D7C-AA9E-BFCD-B4E3A6D86E11}"/>
              </a:ext>
            </a:extLst>
          </p:cNvPr>
          <p:cNvSpPr/>
          <p:nvPr/>
        </p:nvSpPr>
        <p:spPr>
          <a:xfrm>
            <a:off x="5690590" y="5618376"/>
            <a:ext cx="810821" cy="704325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sz="3600" dirty="0">
                <a:solidFill>
                  <a:srgbClr val="1B1717"/>
                </a:solidFill>
                <a:latin typeface="Alvin Zilon" panose="02000000000000000000" pitchFamily="50" charset="0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64434E-5085-52ED-66C4-2B615EAF8CEB}"/>
              </a:ext>
            </a:extLst>
          </p:cNvPr>
          <p:cNvSpPr txBox="1"/>
          <p:nvPr/>
        </p:nvSpPr>
        <p:spPr>
          <a:xfrm>
            <a:off x="5241574" y="965497"/>
            <a:ext cx="1708852" cy="546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4800" b="1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Race</a:t>
            </a:r>
            <a:endParaRPr lang="en-US" sz="48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3043E4A5-D8CE-48BE-A107-F1A29EEB582D}"/>
              </a:ext>
            </a:extLst>
          </p:cNvPr>
          <p:cNvSpPr/>
          <p:nvPr/>
        </p:nvSpPr>
        <p:spPr>
          <a:xfrm>
            <a:off x="3880455" y="1439338"/>
            <a:ext cx="4431090" cy="1805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No imputation; "Unknown" was treated as a valid, recorded category, not missing data.</a:t>
            </a:r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AA22531F-FBC5-A334-30F6-534D6A29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330" r="7395" b="-1120"/>
          <a:stretch>
            <a:fillRect/>
          </a:stretch>
        </p:blipFill>
        <p:spPr>
          <a:xfrm>
            <a:off x="3424536" y="2941932"/>
            <a:ext cx="5634663" cy="25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0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EFD9A-B5EE-DF9A-9322-582FD3B5E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7C24D4-C40D-55B8-2993-C1DCC964E8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8FE24DDE-0628-50D1-93D0-7F441AF13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19" name="Shape 3">
            <a:extLst>
              <a:ext uri="{FF2B5EF4-FFF2-40B4-BE49-F238E27FC236}">
                <a16:creationId xmlns:a16="http://schemas.microsoft.com/office/drawing/2014/main" id="{A0068788-76E1-0BA4-277B-597679DF1301}"/>
              </a:ext>
            </a:extLst>
          </p:cNvPr>
          <p:cNvSpPr/>
          <p:nvPr/>
        </p:nvSpPr>
        <p:spPr>
          <a:xfrm>
            <a:off x="5668231" y="574707"/>
            <a:ext cx="855539" cy="784830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sz="4000" dirty="0">
                <a:solidFill>
                  <a:srgbClr val="1B1717"/>
                </a:solidFill>
                <a:latin typeface="Alvin Zilon" panose="02000000000000000000" pitchFamily="50" charset="0"/>
                <a:cs typeface="Aharoni" panose="02010803020104030203" pitchFamily="2" charset="-79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AAE0D4-FBE4-FBFC-9E38-521C3D49C13A}"/>
              </a:ext>
            </a:extLst>
          </p:cNvPr>
          <p:cNvSpPr txBox="1"/>
          <p:nvPr/>
        </p:nvSpPr>
        <p:spPr>
          <a:xfrm>
            <a:off x="5295886" y="1754159"/>
            <a:ext cx="1600229" cy="488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150"/>
              </a:lnSpc>
            </a:pPr>
            <a:r>
              <a:rPr lang="en-US" sz="4800" b="1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Flee</a:t>
            </a:r>
            <a:endParaRPr lang="en-US" sz="4800" b="1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24723F66-6FFB-B056-9CF1-912778EF9F3D}"/>
              </a:ext>
            </a:extLst>
          </p:cNvPr>
          <p:cNvSpPr/>
          <p:nvPr/>
        </p:nvSpPr>
        <p:spPr>
          <a:xfrm>
            <a:off x="3164528" y="2439376"/>
            <a:ext cx="5850605" cy="1181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Filled 13.6% </a:t>
            </a:r>
            <a:r>
              <a:rPr lang="en-US" sz="2000" b="1" dirty="0" err="1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NaN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 values with "Unknown" to differentiate "not recorded" from "did not flee."</a:t>
            </a:r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25F78FDB-5531-84D3-F00C-8E9972D0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330" r="7395" b="-1120"/>
          <a:stretch>
            <a:fillRect/>
          </a:stretch>
        </p:blipFill>
        <p:spPr>
          <a:xfrm>
            <a:off x="3278669" y="3620766"/>
            <a:ext cx="5634663" cy="29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2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9436-C6BE-3F40-00B6-85258536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530B30-9DA6-ED5A-D56C-0AC5087EB7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4ED0162B-F313-AC3D-E7C0-B0BBFAF2A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6" name="Shape 3">
            <a:extLst>
              <a:ext uri="{FF2B5EF4-FFF2-40B4-BE49-F238E27FC236}">
                <a16:creationId xmlns:a16="http://schemas.microsoft.com/office/drawing/2014/main" id="{CADAE20D-73AD-5437-B870-CB7D55AD8583}"/>
              </a:ext>
            </a:extLst>
          </p:cNvPr>
          <p:cNvSpPr/>
          <p:nvPr/>
        </p:nvSpPr>
        <p:spPr>
          <a:xfrm>
            <a:off x="5690590" y="5618376"/>
            <a:ext cx="810821" cy="704325"/>
          </a:xfrm>
          <a:prstGeom prst="roundRect">
            <a:avLst>
              <a:gd name="adj" fmla="val 148120"/>
            </a:avLst>
          </a:prstGeom>
          <a:solidFill>
            <a:srgbClr val="EDEBDD"/>
          </a:solidFill>
          <a:ln/>
        </p:spPr>
        <p:txBody>
          <a:bodyPr/>
          <a:lstStyle/>
          <a:p>
            <a:pPr algn="ctr"/>
            <a:r>
              <a:rPr lang="en-US" sz="3600" dirty="0">
                <a:solidFill>
                  <a:srgbClr val="1B1717"/>
                </a:solidFill>
                <a:latin typeface="Alvin Zilon" panose="02000000000000000000" pitchFamily="50" charset="0"/>
              </a:rPr>
              <a:t>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21306E-6A3E-5DB9-F992-E85FA2F100CB}"/>
              </a:ext>
            </a:extLst>
          </p:cNvPr>
          <p:cNvSpPr txBox="1"/>
          <p:nvPr/>
        </p:nvSpPr>
        <p:spPr>
          <a:xfrm>
            <a:off x="3207537" y="1088652"/>
            <a:ext cx="57769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Police Departments Involved</a:t>
            </a:r>
            <a:endParaRPr lang="en-US" sz="4800" b="1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4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4F7CE44C-419B-0EA9-8785-F26A092E35A4}"/>
              </a:ext>
            </a:extLst>
          </p:cNvPr>
          <p:cNvSpPr/>
          <p:nvPr/>
        </p:nvSpPr>
        <p:spPr>
          <a:xfrm>
            <a:off x="3880455" y="3277664"/>
            <a:ext cx="4431090" cy="1805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Manually imputed the single </a:t>
            </a:r>
            <a:r>
              <a:rPr lang="en-US" sz="2000" b="1" dirty="0" err="1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NaN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 value by referencing other records from Lewistown borough.</a:t>
            </a:r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5833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56D9-4217-05C9-4E6F-CDC318169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CBD27D-1116-49EF-1BB5-248FF85114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38F724F2-E2ED-C854-1328-3D484D95D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3315C0D-9714-4209-96D7-A0E507FB6079}"/>
              </a:ext>
            </a:extLst>
          </p:cNvPr>
          <p:cNvSpPr txBox="1"/>
          <p:nvPr/>
        </p:nvSpPr>
        <p:spPr>
          <a:xfrm>
            <a:off x="369271" y="203636"/>
            <a:ext cx="10115978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3: Dimension Table Cleaning</a:t>
            </a:r>
            <a:endParaRPr lang="en-US" sz="4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13193EA-BE19-E682-4D87-A47A02DE774B}"/>
              </a:ext>
            </a:extLst>
          </p:cNvPr>
          <p:cNvSpPr/>
          <p:nvPr/>
        </p:nvSpPr>
        <p:spPr>
          <a:xfrm>
            <a:off x="552131" y="1019244"/>
            <a:ext cx="26461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Socioeconomic Data</a:t>
            </a:r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26201EF3-057E-373E-1CAC-9CCE88139541}"/>
              </a:ext>
            </a:extLst>
          </p:cNvPr>
          <p:cNvSpPr/>
          <p:nvPr/>
        </p:nvSpPr>
        <p:spPr>
          <a:xfrm>
            <a:off x="552131" y="16637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The merged socioeconomic table (df2) required advanced time-series imputation.</a:t>
            </a:r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1E05DE2-9534-B501-1339-3B89BD7A3720}"/>
              </a:ext>
            </a:extLst>
          </p:cNvPr>
          <p:cNvSpPr/>
          <p:nvPr/>
        </p:nvSpPr>
        <p:spPr>
          <a:xfrm>
            <a:off x="552131" y="2400102"/>
            <a:ext cx="11059064" cy="695808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B6846-C197-317B-B1FC-190D1252E986}"/>
              </a:ext>
            </a:extLst>
          </p:cNvPr>
          <p:cNvSpPr txBox="1"/>
          <p:nvPr/>
        </p:nvSpPr>
        <p:spPr>
          <a:xfrm>
            <a:off x="566468" y="2486396"/>
            <a:ext cx="1398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Sorting</a:t>
            </a:r>
            <a:endParaRPr lang="en-US" sz="2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2016B219-3818-FA3E-462B-2292FC331371}"/>
              </a:ext>
            </a:extLst>
          </p:cNvPr>
          <p:cNvSpPr/>
          <p:nvPr/>
        </p:nvSpPr>
        <p:spPr>
          <a:xfrm>
            <a:off x="2182509" y="2570841"/>
            <a:ext cx="3231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Type Conversion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205EF8AB-90B4-4164-C715-3497D67DE453}"/>
              </a:ext>
            </a:extLst>
          </p:cNvPr>
          <p:cNvSpPr/>
          <p:nvPr/>
        </p:nvSpPr>
        <p:spPr>
          <a:xfrm>
            <a:off x="5259060" y="2594753"/>
            <a:ext cx="4280698" cy="6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Interpolation</a:t>
            </a: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 Imputation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89679D9D-F0D9-9B62-48FB-BC2903C6E7D0}"/>
              </a:ext>
            </a:extLst>
          </p:cNvPr>
          <p:cNvSpPr/>
          <p:nvPr/>
        </p:nvSpPr>
        <p:spPr>
          <a:xfrm>
            <a:off x="9698286" y="2594753"/>
            <a:ext cx="2050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Validation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615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AB830-2531-B2BB-12FC-0CBD4D94C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78A135-6597-909E-AB96-CE3393D1F0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50A3F8C6-8B9A-2C64-4096-417C202BB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E27332-E511-787E-86AA-ED2802572A96}"/>
              </a:ext>
            </a:extLst>
          </p:cNvPr>
          <p:cNvSpPr/>
          <p:nvPr/>
        </p:nvSpPr>
        <p:spPr>
          <a:xfrm>
            <a:off x="552131" y="352938"/>
            <a:ext cx="11059064" cy="695808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127725-4FCA-18C4-C397-64EAF0A1C2C6}"/>
              </a:ext>
            </a:extLst>
          </p:cNvPr>
          <p:cNvSpPr txBox="1"/>
          <p:nvPr/>
        </p:nvSpPr>
        <p:spPr>
          <a:xfrm>
            <a:off x="566468" y="439232"/>
            <a:ext cx="1398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Sorting</a:t>
            </a:r>
            <a:endParaRPr lang="en-US" sz="2800" dirty="0">
              <a:solidFill>
                <a:srgbClr val="8101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8F1D4DC6-5E44-E79C-E145-89600E8D48E7}"/>
              </a:ext>
            </a:extLst>
          </p:cNvPr>
          <p:cNvSpPr/>
          <p:nvPr/>
        </p:nvSpPr>
        <p:spPr>
          <a:xfrm>
            <a:off x="2182509" y="523677"/>
            <a:ext cx="3231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Type Conversion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512A369C-BDD6-175E-8620-F2BAAC6E3F10}"/>
              </a:ext>
            </a:extLst>
          </p:cNvPr>
          <p:cNvSpPr/>
          <p:nvPr/>
        </p:nvSpPr>
        <p:spPr>
          <a:xfrm>
            <a:off x="5259060" y="547589"/>
            <a:ext cx="4280698" cy="6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Interpolation</a:t>
            </a: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 Imputation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F6888B37-41FC-C381-5CDB-129FAA40FADD}"/>
              </a:ext>
            </a:extLst>
          </p:cNvPr>
          <p:cNvSpPr/>
          <p:nvPr/>
        </p:nvSpPr>
        <p:spPr>
          <a:xfrm>
            <a:off x="9698286" y="547589"/>
            <a:ext cx="2050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Validation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3D9A4D9C-2BCC-D712-9C2D-CE39A8E44D19}"/>
              </a:ext>
            </a:extLst>
          </p:cNvPr>
          <p:cNvSpPr/>
          <p:nvPr/>
        </p:nvSpPr>
        <p:spPr>
          <a:xfrm>
            <a:off x="566468" y="1567045"/>
            <a:ext cx="86095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Data was sorted by State, City, and year for time-series-aware filling.</a:t>
            </a:r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CA9CB-D54E-166C-B1C6-BE199BE4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58" y="2115403"/>
            <a:ext cx="4205836" cy="4218920"/>
          </a:xfrm>
          <a:prstGeom prst="rect">
            <a:avLst/>
          </a:prstGeom>
        </p:spPr>
      </p:pic>
      <p:pic>
        <p:nvPicPr>
          <p:cNvPr id="5" name="Picture 4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357535A5-89EF-3BC5-6743-109A860BE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45968" y="4206927"/>
            <a:ext cx="1711205" cy="6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32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C78F-9695-7E44-E0C4-37D82EA4A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7C9D81-B216-15D7-ADB8-9375A897D2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BB14A82E-BE20-030E-BA1E-205B0F76B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85238B1-50BE-64DA-CFFB-762840751419}"/>
              </a:ext>
            </a:extLst>
          </p:cNvPr>
          <p:cNvSpPr/>
          <p:nvPr/>
        </p:nvSpPr>
        <p:spPr>
          <a:xfrm>
            <a:off x="552131" y="352938"/>
            <a:ext cx="11059064" cy="695808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4A8DB-6438-A9A8-67ED-D27CE9C51839}"/>
              </a:ext>
            </a:extLst>
          </p:cNvPr>
          <p:cNvSpPr txBox="1"/>
          <p:nvPr/>
        </p:nvSpPr>
        <p:spPr>
          <a:xfrm>
            <a:off x="566468" y="439232"/>
            <a:ext cx="1398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Sorting</a:t>
            </a:r>
            <a:endParaRPr lang="en-US" sz="2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E0B58886-517A-77C5-6477-25A088D58923}"/>
              </a:ext>
            </a:extLst>
          </p:cNvPr>
          <p:cNvSpPr/>
          <p:nvPr/>
        </p:nvSpPr>
        <p:spPr>
          <a:xfrm>
            <a:off x="2182509" y="523677"/>
            <a:ext cx="3231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Type Conversion</a:t>
            </a:r>
            <a:endParaRPr lang="en-US" sz="2800" b="1" dirty="0">
              <a:solidFill>
                <a:srgbClr val="8101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04245EFB-0868-96B8-6296-F7953534F1D2}"/>
              </a:ext>
            </a:extLst>
          </p:cNvPr>
          <p:cNvSpPr/>
          <p:nvPr/>
        </p:nvSpPr>
        <p:spPr>
          <a:xfrm>
            <a:off x="5259060" y="547589"/>
            <a:ext cx="4280698" cy="6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Interpolation</a:t>
            </a: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 Imputation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1B4A750D-FCDD-AFF8-CFBD-93DA9676028B}"/>
              </a:ext>
            </a:extLst>
          </p:cNvPr>
          <p:cNvSpPr/>
          <p:nvPr/>
        </p:nvSpPr>
        <p:spPr>
          <a:xfrm>
            <a:off x="9698286" y="547589"/>
            <a:ext cx="2050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Validation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5D9FC597-7B5E-74E9-AF24-2EEFE70C7729}"/>
              </a:ext>
            </a:extLst>
          </p:cNvPr>
          <p:cNvSpPr/>
          <p:nvPr/>
        </p:nvSpPr>
        <p:spPr>
          <a:xfrm>
            <a:off x="566468" y="1567045"/>
            <a:ext cx="11044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All socioeconomic columns converted to numeric; non-numeric values coerced to </a:t>
            </a:r>
            <a:r>
              <a:rPr lang="en-US" sz="2000" dirty="0" err="1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NaN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.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 descr="A close-up of a type conversion graph&#10;&#10;AI-generated content may be incorrect.">
            <a:extLst>
              <a:ext uri="{FF2B5EF4-FFF2-40B4-BE49-F238E27FC236}">
                <a16:creationId xmlns:a16="http://schemas.microsoft.com/office/drawing/2014/main" id="{1B079724-D364-48FD-B284-3BA38E9E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05" y="2087097"/>
            <a:ext cx="6221829" cy="459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971D2-8244-1277-08CA-D31C3AF2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634" y="2087097"/>
            <a:ext cx="4822898" cy="45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4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D6695-157E-77A7-1F96-FEEAAE8CF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08918E-8743-8EF5-93E3-CCC1D66EDA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79634A-F195-DE7B-375F-9157257B4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3630" y="-21267"/>
            <a:ext cx="6835402" cy="850340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20342B7-9A90-AE43-CBC6-90BC5751E8FC}"/>
              </a:ext>
            </a:extLst>
          </p:cNvPr>
          <p:cNvSpPr/>
          <p:nvPr/>
        </p:nvSpPr>
        <p:spPr>
          <a:xfrm>
            <a:off x="7152412" y="5131121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7EC13B-8CA7-7EEA-C51D-DE34BFC04D99}"/>
              </a:ext>
            </a:extLst>
          </p:cNvPr>
          <p:cNvSpPr/>
          <p:nvPr/>
        </p:nvSpPr>
        <p:spPr>
          <a:xfrm>
            <a:off x="10134030" y="2203370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4A8891-4309-E413-253F-B627A80E3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5596" y="1765173"/>
            <a:ext cx="5046133" cy="7834489"/>
          </a:xfrm>
          <a:prstGeom prst="rect">
            <a:avLst/>
          </a:prstGeom>
          <a:effectLst>
            <a:softEdge rad="44450"/>
          </a:effectLst>
        </p:spPr>
      </p:pic>
      <p:pic>
        <p:nvPicPr>
          <p:cNvPr id="12" name="Picture 11" descr="A hand holding a magnifying glass&#10;&#10;AI-generated content may be incorrect.">
            <a:extLst>
              <a:ext uri="{FF2B5EF4-FFF2-40B4-BE49-F238E27FC236}">
                <a16:creationId xmlns:a16="http://schemas.microsoft.com/office/drawing/2014/main" id="{AFA0481A-6DB1-1C46-D1F8-2E43D3414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8174">
            <a:off x="7392339" y="2199071"/>
            <a:ext cx="5155096" cy="55623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6FAA8D-DA41-5346-7C34-EFB2F60DE4B5}"/>
              </a:ext>
            </a:extLst>
          </p:cNvPr>
          <p:cNvSpPr txBox="1"/>
          <p:nvPr/>
        </p:nvSpPr>
        <p:spPr>
          <a:xfrm>
            <a:off x="210378" y="244510"/>
            <a:ext cx="8060267" cy="85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6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Police Shootings Data</a:t>
            </a:r>
            <a:endParaRPr lang="ar-EG" sz="6000" dirty="0">
              <a:solidFill>
                <a:srgbClr val="EDEBDD"/>
              </a:solidFill>
              <a:latin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F7838-8753-454D-34A6-9A37A587EFA8}"/>
              </a:ext>
            </a:extLst>
          </p:cNvPr>
          <p:cNvSpPr txBox="1"/>
          <p:nvPr/>
        </p:nvSpPr>
        <p:spPr>
          <a:xfrm>
            <a:off x="390487" y="1269794"/>
            <a:ext cx="4092203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28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Source &amp; Origin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509B5-ACDA-E802-06E2-F935BD8BB730}"/>
              </a:ext>
            </a:extLst>
          </p:cNvPr>
          <p:cNvSpPr txBox="1"/>
          <p:nvPr/>
        </p:nvSpPr>
        <p:spPr>
          <a:xfrm>
            <a:off x="390487" y="2357271"/>
            <a:ext cx="7157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Origin: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Initiated in 2015 following the incompleteness of federal records on police shootings.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E7894-98FF-CC55-B6BA-7D14ABE2FD4F}"/>
              </a:ext>
            </a:extLst>
          </p:cNvPr>
          <p:cNvSpPr txBox="1"/>
          <p:nvPr/>
        </p:nvSpPr>
        <p:spPr>
          <a:xfrm>
            <a:off x="390487" y="3293854"/>
            <a:ext cx="7157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Methodology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Aggregated from news reports, law enforcement records, and social media monitoring.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A886A-50AB-72F5-2B15-7268B156CC21}"/>
              </a:ext>
            </a:extLst>
          </p:cNvPr>
          <p:cNvSpPr txBox="1"/>
          <p:nvPr/>
        </p:nvSpPr>
        <p:spPr>
          <a:xfrm>
            <a:off x="390487" y="4230437"/>
            <a:ext cx="7157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Credibility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Winner of the Pulitzer Prize for Public Service. Considered the most comprehensive database of its kind.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D1C778-5096-3916-FAAD-E2702829019D}"/>
              </a:ext>
            </a:extLst>
          </p:cNvPr>
          <p:cNvSpPr txBox="1"/>
          <p:nvPr/>
        </p:nvSpPr>
        <p:spPr>
          <a:xfrm>
            <a:off x="390487" y="5167020"/>
            <a:ext cx="7157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Scope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Records every fatal shooting in the U.S. by an on-duty police officer (2015-2024).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333BB1-E48E-0F2D-9FCD-364EC30C0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1023" y="224330"/>
            <a:ext cx="3229560" cy="2087328"/>
          </a:xfrm>
          <a:prstGeom prst="rect">
            <a:avLst/>
          </a:prstGeom>
        </p:spPr>
      </p:pic>
      <p:pic>
        <p:nvPicPr>
          <p:cNvPr id="18" name="Picture 17" descr="A piece of white paper&#10;&#10;AI-generated content may be incorrect.">
            <a:extLst>
              <a:ext uri="{FF2B5EF4-FFF2-40B4-BE49-F238E27FC236}">
                <a16:creationId xmlns:a16="http://schemas.microsoft.com/office/drawing/2014/main" id="{4469DE72-4CCF-999B-94D2-F5BE710A1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64" y="6914900"/>
            <a:ext cx="5657850" cy="4000500"/>
          </a:xfrm>
          <a:prstGeom prst="rect">
            <a:avLst/>
          </a:prstGeom>
        </p:spPr>
      </p:pic>
      <p:pic>
        <p:nvPicPr>
          <p:cNvPr id="21" name="Picture 20" descr="A piece of white paper&#10;&#10;AI-generated content may be incorrect.">
            <a:extLst>
              <a:ext uri="{FF2B5EF4-FFF2-40B4-BE49-F238E27FC236}">
                <a16:creationId xmlns:a16="http://schemas.microsoft.com/office/drawing/2014/main" id="{AB85D1C5-B2A3-2135-F010-5ED1160D91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263" y="7092788"/>
            <a:ext cx="5657850" cy="4000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D04D88-30FA-30B6-968C-2B99630B85DF}"/>
              </a:ext>
            </a:extLst>
          </p:cNvPr>
          <p:cNvSpPr txBox="1"/>
          <p:nvPr/>
        </p:nvSpPr>
        <p:spPr>
          <a:xfrm>
            <a:off x="-4319595" y="3224190"/>
            <a:ext cx="452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Demographics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Age, Gender, Race, and Name of the deceased.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8A9C8A-7233-EB96-5AFA-DBCB645B3FA4}"/>
              </a:ext>
            </a:extLst>
          </p:cNvPr>
          <p:cNvSpPr txBox="1"/>
          <p:nvPr/>
        </p:nvSpPr>
        <p:spPr>
          <a:xfrm>
            <a:off x="-4319595" y="4090748"/>
            <a:ext cx="452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Threat Level: 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Was the person armed? (Gun, knife, toy weapon, unarmed).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B64CA4-D2CA-3BBF-C635-B32FFDCDBDA3}"/>
              </a:ext>
            </a:extLst>
          </p:cNvPr>
          <p:cNvSpPr txBox="1"/>
          <p:nvPr/>
        </p:nvSpPr>
        <p:spPr>
          <a:xfrm>
            <a:off x="-4307934" y="5019366"/>
            <a:ext cx="4654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Behavior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Was the person fleeing? Attacking?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611DE-6201-F2C3-5744-86D318571B4C}"/>
              </a:ext>
            </a:extLst>
          </p:cNvPr>
          <p:cNvSpPr txBox="1"/>
          <p:nvPr/>
        </p:nvSpPr>
        <p:spPr>
          <a:xfrm>
            <a:off x="12362863" y="2277918"/>
            <a:ext cx="436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Mental Health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Indicators of mental illness.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5A118-8ADD-AB1F-5098-05AC5A75391E}"/>
              </a:ext>
            </a:extLst>
          </p:cNvPr>
          <p:cNvSpPr txBox="1"/>
          <p:nvPr/>
        </p:nvSpPr>
        <p:spPr>
          <a:xfrm>
            <a:off x="12276179" y="3128156"/>
            <a:ext cx="453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Accountability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Presence of Body Cameras.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E9179A-73CD-BC9B-932B-99ACE375534A}"/>
              </a:ext>
            </a:extLst>
          </p:cNvPr>
          <p:cNvSpPr txBox="1"/>
          <p:nvPr/>
        </p:nvSpPr>
        <p:spPr>
          <a:xfrm>
            <a:off x="12362863" y="4078055"/>
            <a:ext cx="377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Location: 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 City and State</a:t>
            </a:r>
          </a:p>
        </p:txBody>
      </p:sp>
    </p:spTree>
    <p:extLst>
      <p:ext uri="{BB962C8B-B14F-4D97-AF65-F5344CB8AC3E}">
        <p14:creationId xmlns:p14="http://schemas.microsoft.com/office/powerpoint/2010/main" val="70327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8F87F-F9A7-D112-2044-57376B666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57A36F-68AE-6547-931D-C087310C26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20A02641-C0DB-908F-EF3E-F8AA8DB4E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898472-165A-E2C5-3E96-375DBA1DFAEC}"/>
              </a:ext>
            </a:extLst>
          </p:cNvPr>
          <p:cNvSpPr/>
          <p:nvPr/>
        </p:nvSpPr>
        <p:spPr>
          <a:xfrm>
            <a:off x="552131" y="352938"/>
            <a:ext cx="11059064" cy="695808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EF271D-B2C8-DA0E-D59E-6E1925B34394}"/>
              </a:ext>
            </a:extLst>
          </p:cNvPr>
          <p:cNvSpPr txBox="1"/>
          <p:nvPr/>
        </p:nvSpPr>
        <p:spPr>
          <a:xfrm>
            <a:off x="566468" y="439232"/>
            <a:ext cx="1398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Sorting</a:t>
            </a:r>
            <a:endParaRPr lang="en-US" sz="2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6B07A1DB-462B-09A9-CD41-6D40C2A4E0AA}"/>
              </a:ext>
            </a:extLst>
          </p:cNvPr>
          <p:cNvSpPr/>
          <p:nvPr/>
        </p:nvSpPr>
        <p:spPr>
          <a:xfrm>
            <a:off x="2182509" y="523677"/>
            <a:ext cx="3231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Type Conversion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87607DC6-33BB-5FC9-343B-FFF3D83E984E}"/>
              </a:ext>
            </a:extLst>
          </p:cNvPr>
          <p:cNvSpPr/>
          <p:nvPr/>
        </p:nvSpPr>
        <p:spPr>
          <a:xfrm>
            <a:off x="5259060" y="547589"/>
            <a:ext cx="4280698" cy="6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810100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Interpolation</a:t>
            </a:r>
            <a:r>
              <a:rPr lang="en-US" sz="2800" b="1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 Imputation</a:t>
            </a:r>
            <a:endParaRPr lang="en-US" sz="2800" b="1" dirty="0">
              <a:solidFill>
                <a:srgbClr val="8101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3DA04D06-3AB6-51A5-AEF2-36AF5992CFDB}"/>
              </a:ext>
            </a:extLst>
          </p:cNvPr>
          <p:cNvSpPr/>
          <p:nvPr/>
        </p:nvSpPr>
        <p:spPr>
          <a:xfrm>
            <a:off x="9698286" y="547589"/>
            <a:ext cx="2050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Validation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EB38A67F-D786-CFB7-2EB6-D9B0EC90AB10}"/>
              </a:ext>
            </a:extLst>
          </p:cNvPr>
          <p:cNvSpPr/>
          <p:nvPr/>
        </p:nvSpPr>
        <p:spPr>
          <a:xfrm>
            <a:off x="566468" y="1567045"/>
            <a:ext cx="11044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 Interpolation filled </a:t>
            </a:r>
            <a:r>
              <a:rPr lang="en-US" sz="2000" b="1" dirty="0" err="1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NaNs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 using linear trends between </a:t>
            </a:r>
            <a:r>
              <a:rPr lang="en-US" sz="2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years.</a:t>
            </a:r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 descr="A black background with a red dot and a point pointing to the missing year&#10;&#10;AI-generated content may be incorrect.">
            <a:extLst>
              <a:ext uri="{FF2B5EF4-FFF2-40B4-BE49-F238E27FC236}">
                <a16:creationId xmlns:a16="http://schemas.microsoft.com/office/drawing/2014/main" id="{627C3ED4-44D4-EF41-7FAD-19876161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68" y="2292851"/>
            <a:ext cx="5577510" cy="4125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14513-9C08-FE54-DE69-0499362EC2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156" b="36892"/>
          <a:stretch>
            <a:fillRect/>
          </a:stretch>
        </p:blipFill>
        <p:spPr>
          <a:xfrm>
            <a:off x="6143978" y="2528544"/>
            <a:ext cx="5821623" cy="3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5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89343-066D-77BF-51CA-237035369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FE76FA-0DF1-ED5A-C6B0-09794F29C4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537C876B-52DE-94B3-2BFD-B7450D4F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A00D00-3CF6-2ACC-6786-48B141A64CE7}"/>
              </a:ext>
            </a:extLst>
          </p:cNvPr>
          <p:cNvSpPr/>
          <p:nvPr/>
        </p:nvSpPr>
        <p:spPr>
          <a:xfrm>
            <a:off x="552131" y="352938"/>
            <a:ext cx="11059064" cy="695808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86B5B-7800-E60F-6036-FA3DAFD6BD84}"/>
              </a:ext>
            </a:extLst>
          </p:cNvPr>
          <p:cNvSpPr txBox="1"/>
          <p:nvPr/>
        </p:nvSpPr>
        <p:spPr>
          <a:xfrm>
            <a:off x="566468" y="439232"/>
            <a:ext cx="1398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Sorting</a:t>
            </a:r>
            <a:endParaRPr lang="en-US" sz="2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366FC290-D5B5-9211-6E86-5B9CC0CFFE46}"/>
              </a:ext>
            </a:extLst>
          </p:cNvPr>
          <p:cNvSpPr/>
          <p:nvPr/>
        </p:nvSpPr>
        <p:spPr>
          <a:xfrm>
            <a:off x="2182509" y="523677"/>
            <a:ext cx="3231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Type Conversion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8FA5B83B-3FFC-2964-9DFE-6CB4A928F54D}"/>
              </a:ext>
            </a:extLst>
          </p:cNvPr>
          <p:cNvSpPr/>
          <p:nvPr/>
        </p:nvSpPr>
        <p:spPr>
          <a:xfrm>
            <a:off x="5259060" y="547589"/>
            <a:ext cx="4280698" cy="6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810100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Interpolation</a:t>
            </a:r>
            <a:r>
              <a:rPr lang="en-US" sz="2800" b="1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 Imputation</a:t>
            </a:r>
            <a:endParaRPr lang="en-US" sz="2800" b="1" dirty="0">
              <a:solidFill>
                <a:srgbClr val="8101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E07BD395-D1CA-09D6-FC05-2290278F3DD1}"/>
              </a:ext>
            </a:extLst>
          </p:cNvPr>
          <p:cNvSpPr/>
          <p:nvPr/>
        </p:nvSpPr>
        <p:spPr>
          <a:xfrm>
            <a:off x="9698286" y="547589"/>
            <a:ext cx="2050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Validation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EC5B044D-3204-82BF-926A-8D9AEDFA42F8}"/>
              </a:ext>
            </a:extLst>
          </p:cNvPr>
          <p:cNvSpPr/>
          <p:nvPr/>
        </p:nvSpPr>
        <p:spPr>
          <a:xfrm>
            <a:off x="566468" y="1567045"/>
            <a:ext cx="110447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 Interpolation filled </a:t>
            </a:r>
            <a:r>
              <a:rPr lang="en-US" sz="2000" b="1" dirty="0" err="1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NaNs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 using linear trends between </a:t>
            </a:r>
            <a:r>
              <a:rPr lang="en-US" sz="2000" b="1" dirty="0">
                <a:solidFill>
                  <a:schemeClr val="bg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years.</a:t>
            </a:r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434536-3014-66AD-11C0-2904F6E44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06" y="2942428"/>
            <a:ext cx="3686689" cy="2981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3132C8-20A1-0A2B-6D8D-B3101F5EB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507" y="2942428"/>
            <a:ext cx="3667637" cy="2962688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DCC190A5-38E5-FC9B-CBEE-B42C1AA46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46" y="4081789"/>
            <a:ext cx="1063110" cy="6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8ED5F-2125-FFCF-BDD6-300D90676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A3C9CA-3F0F-2368-103D-CA144EB9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09EB37D0-7C6E-E614-4CF6-E15D06AB2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B88D37-4372-2C47-4ED6-2074697CD86F}"/>
              </a:ext>
            </a:extLst>
          </p:cNvPr>
          <p:cNvSpPr/>
          <p:nvPr/>
        </p:nvSpPr>
        <p:spPr>
          <a:xfrm>
            <a:off x="552131" y="352938"/>
            <a:ext cx="11059064" cy="695808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1E2292-B678-4B0F-EB65-4F6FE2978E58}"/>
              </a:ext>
            </a:extLst>
          </p:cNvPr>
          <p:cNvSpPr txBox="1"/>
          <p:nvPr/>
        </p:nvSpPr>
        <p:spPr>
          <a:xfrm>
            <a:off x="566468" y="439232"/>
            <a:ext cx="1398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Sorting</a:t>
            </a:r>
            <a:endParaRPr lang="en-US" sz="2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F3A8047F-DAA6-F965-62DD-0AE48E75429E}"/>
              </a:ext>
            </a:extLst>
          </p:cNvPr>
          <p:cNvSpPr/>
          <p:nvPr/>
        </p:nvSpPr>
        <p:spPr>
          <a:xfrm>
            <a:off x="2182509" y="523677"/>
            <a:ext cx="3231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Type Conversion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A9CDE6C1-BB36-6E2C-8806-D9BCC2D8E66D}"/>
              </a:ext>
            </a:extLst>
          </p:cNvPr>
          <p:cNvSpPr/>
          <p:nvPr/>
        </p:nvSpPr>
        <p:spPr>
          <a:xfrm>
            <a:off x="5259060" y="547589"/>
            <a:ext cx="4280698" cy="6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Interpolation</a:t>
            </a:r>
            <a:r>
              <a:rPr lang="en-US" sz="2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 Imputation</a:t>
            </a:r>
            <a:endParaRPr lang="en-US" sz="28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6B99888C-7D12-0A96-24D6-82C30E47697D}"/>
              </a:ext>
            </a:extLst>
          </p:cNvPr>
          <p:cNvSpPr/>
          <p:nvPr/>
        </p:nvSpPr>
        <p:spPr>
          <a:xfrm>
            <a:off x="9698286" y="547589"/>
            <a:ext cx="2050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Validation</a:t>
            </a:r>
            <a:endParaRPr lang="en-US" sz="2800" b="1" dirty="0">
              <a:solidFill>
                <a:srgbClr val="8101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18">
            <a:extLst>
              <a:ext uri="{FF2B5EF4-FFF2-40B4-BE49-F238E27FC236}">
                <a16:creationId xmlns:a16="http://schemas.microsoft.com/office/drawing/2014/main" id="{8DE53761-DBE8-2CC5-D688-1A23C66A5D68}"/>
              </a:ext>
            </a:extLst>
          </p:cNvPr>
          <p:cNvSpPr/>
          <p:nvPr/>
        </p:nvSpPr>
        <p:spPr>
          <a:xfrm>
            <a:off x="594392" y="1449065"/>
            <a:ext cx="10064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Confirmed zero null values and all percentage values within 0-100 range.</a:t>
            </a:r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F76D9-4057-9299-6FDC-E2BF636F2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2" y="2380538"/>
            <a:ext cx="5915851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3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95714-C10C-F592-04F3-63D3B050A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F665AC-7046-4A19-43D1-2F3DC24C3F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87AB8D78-BA91-99FB-CAAF-9545F1AF7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7EBA78E-D5BB-49E5-1AA5-EF37FEC95C42}"/>
              </a:ext>
            </a:extLst>
          </p:cNvPr>
          <p:cNvSpPr/>
          <p:nvPr/>
        </p:nvSpPr>
        <p:spPr>
          <a:xfrm>
            <a:off x="552131" y="352938"/>
            <a:ext cx="11059064" cy="1011838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9B3FD-5904-412F-F45B-0181BB61AECF}"/>
              </a:ext>
            </a:extLst>
          </p:cNvPr>
          <p:cNvSpPr txBox="1"/>
          <p:nvPr/>
        </p:nvSpPr>
        <p:spPr>
          <a:xfrm>
            <a:off x="580805" y="455830"/>
            <a:ext cx="960111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4: Final Merge and Export</a:t>
            </a:r>
            <a:endParaRPr lang="en-US" sz="4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825500F-4828-A4DF-2418-5822F4FABC81}"/>
              </a:ext>
            </a:extLst>
          </p:cNvPr>
          <p:cNvSpPr/>
          <p:nvPr/>
        </p:nvSpPr>
        <p:spPr>
          <a:xfrm>
            <a:off x="862641" y="1577518"/>
            <a:ext cx="3797045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The culmination of our data preparation process.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A19B0487-5C12-0524-91C8-D0E03143972F}"/>
              </a:ext>
            </a:extLst>
          </p:cNvPr>
          <p:cNvSpPr/>
          <p:nvPr/>
        </p:nvSpPr>
        <p:spPr>
          <a:xfrm>
            <a:off x="862641" y="2047596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Merge: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28C12777-D4D4-6471-875B-FC4ECC213EC3}"/>
              </a:ext>
            </a:extLst>
          </p:cNvPr>
          <p:cNvSpPr/>
          <p:nvPr/>
        </p:nvSpPr>
        <p:spPr>
          <a:xfrm>
            <a:off x="862641" y="2530236"/>
            <a:ext cx="109035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A left join merged the clean fact table (df) with the clean dimension table (df2) on the composite key ['City', 'Code', 'year'] to create the final Data DataFrame.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EA4BC4F-49D6-480E-F913-23D3B059B142}"/>
              </a:ext>
            </a:extLst>
          </p:cNvPr>
          <p:cNvSpPr/>
          <p:nvPr/>
        </p:nvSpPr>
        <p:spPr>
          <a:xfrm>
            <a:off x="862641" y="3284974"/>
            <a:ext cx="293179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Analysis of Merge Nulls: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7972A1F-6EAE-1F32-DB16-71F22C581CC8}"/>
              </a:ext>
            </a:extLst>
          </p:cNvPr>
          <p:cNvSpPr/>
          <p:nvPr/>
        </p:nvSpPr>
        <p:spPr>
          <a:xfrm>
            <a:off x="862641" y="3830996"/>
            <a:ext cx="10403457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A final null check showed 729 NaN values exclusively in the newly merged socioeconomic columns.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560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1E57-1DE0-62AC-EC8E-5C811BBEF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227E04-CC3A-9B31-320B-236B07A882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467E9BF3-8216-760D-83BE-A17361613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E6CF14A0-DC1E-2DEA-A3A7-62080779B6BF}"/>
              </a:ext>
            </a:extLst>
          </p:cNvPr>
          <p:cNvSpPr/>
          <p:nvPr/>
        </p:nvSpPr>
        <p:spPr>
          <a:xfrm>
            <a:off x="862641" y="713699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Merge: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677AF405-715A-F80E-E960-C8BA27D665AC}"/>
              </a:ext>
            </a:extLst>
          </p:cNvPr>
          <p:cNvSpPr/>
          <p:nvPr/>
        </p:nvSpPr>
        <p:spPr>
          <a:xfrm>
            <a:off x="862641" y="1196240"/>
            <a:ext cx="109035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A left join merged the clean fact table (df) with the clean dimension table (df2) on the composite key ['City', 'Code', 'year'] to create the final Data DataFrame.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99B71-A1A9-6D2F-3C02-FE7BB934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368" y="2238552"/>
            <a:ext cx="5468113" cy="4020111"/>
          </a:xfrm>
          <a:prstGeom prst="rect">
            <a:avLst/>
          </a:prstGeom>
        </p:spPr>
      </p:pic>
      <p:pic>
        <p:nvPicPr>
          <p:cNvPr id="5" name="Picture 4" descr="A torn newspaper with black text&#10;&#10;AI-generated content may be incorrect.">
            <a:extLst>
              <a:ext uri="{FF2B5EF4-FFF2-40B4-BE49-F238E27FC236}">
                <a16:creationId xmlns:a16="http://schemas.microsoft.com/office/drawing/2014/main" id="{92AA28E1-15DF-FC2E-ECD5-DF24E6F89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372" y="6740191"/>
            <a:ext cx="35337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06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4C5ED-36EB-FAC1-5466-CCB0F8A8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A8A317-E92A-A5BD-DB46-3E3C1BC60E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05621E7B-4F97-152A-D563-AD992C3E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pic>
        <p:nvPicPr>
          <p:cNvPr id="11" name="Picture 10" descr="A torn newspaper with black text&#10;&#10;AI-generated content may be incorrect.">
            <a:extLst>
              <a:ext uri="{FF2B5EF4-FFF2-40B4-BE49-F238E27FC236}">
                <a16:creationId xmlns:a16="http://schemas.microsoft.com/office/drawing/2014/main" id="{FCFDD0D1-3F2D-A67B-2C2B-9360D660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262" y="6858000"/>
            <a:ext cx="3533775" cy="640080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E7D1539F-B04F-EB8D-4B2D-42FDF0D33119}"/>
              </a:ext>
            </a:extLst>
          </p:cNvPr>
          <p:cNvSpPr/>
          <p:nvPr/>
        </p:nvSpPr>
        <p:spPr>
          <a:xfrm>
            <a:off x="1031598" y="1191902"/>
            <a:ext cx="20701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Export</a:t>
            </a:r>
            <a:endParaRPr lang="en-US" sz="48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AC71E898-738D-7857-C907-7B7D866F3768}"/>
              </a:ext>
            </a:extLst>
          </p:cNvPr>
          <p:cNvSpPr/>
          <p:nvPr/>
        </p:nvSpPr>
        <p:spPr>
          <a:xfrm>
            <a:off x="1031598" y="2056077"/>
            <a:ext cx="53022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The final clean datasets were saved to CSV: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A55D7F9C-865F-75AF-3B08-CFC563E4F09E}"/>
              </a:ext>
            </a:extLst>
          </p:cNvPr>
          <p:cNvSpPr/>
          <p:nvPr/>
        </p:nvSpPr>
        <p:spPr>
          <a:xfrm>
            <a:off x="1031598" y="2753929"/>
            <a:ext cx="3664744" cy="1685092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2D46AB65-3A20-4075-0349-80BA07D12B06}"/>
              </a:ext>
            </a:extLst>
          </p:cNvPr>
          <p:cNvSpPr/>
          <p:nvPr/>
        </p:nvSpPr>
        <p:spPr>
          <a:xfrm>
            <a:off x="5266332" y="2753929"/>
            <a:ext cx="3664744" cy="1685092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98A59C24-BC70-C10F-D925-FD4C5C181257}"/>
              </a:ext>
            </a:extLst>
          </p:cNvPr>
          <p:cNvSpPr/>
          <p:nvPr/>
        </p:nvSpPr>
        <p:spPr>
          <a:xfrm>
            <a:off x="1031598" y="4773970"/>
            <a:ext cx="7899478" cy="1685092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04551-37FE-553C-EC2C-94EE31B4BFBA}"/>
              </a:ext>
            </a:extLst>
          </p:cNvPr>
          <p:cNvSpPr txBox="1"/>
          <p:nvPr/>
        </p:nvSpPr>
        <p:spPr>
          <a:xfrm>
            <a:off x="1379764" y="2906608"/>
            <a:ext cx="195126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Clean_fact.csv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B5A72CA1-753A-7848-6695-06AC64DEF78F}"/>
              </a:ext>
            </a:extLst>
          </p:cNvPr>
          <p:cNvSpPr/>
          <p:nvPr/>
        </p:nvSpPr>
        <p:spPr>
          <a:xfrm>
            <a:off x="1448575" y="338122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Cleaned police shooting incident data.</a:t>
            </a:r>
            <a:endParaRPr lang="en-US" sz="2000" dirty="0">
              <a:solidFill>
                <a:srgbClr val="8101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AE1EC68C-9DAC-59BA-E92E-B74EAF6A0E2E}"/>
              </a:ext>
            </a:extLst>
          </p:cNvPr>
          <p:cNvSpPr/>
          <p:nvPr/>
        </p:nvSpPr>
        <p:spPr>
          <a:xfrm>
            <a:off x="5727941" y="2906608"/>
            <a:ext cx="1803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Clean_Dim.csv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3D2204D2-6E6B-A043-7BA9-2072F7AEBAB4}"/>
              </a:ext>
            </a:extLst>
          </p:cNvPr>
          <p:cNvSpPr/>
          <p:nvPr/>
        </p:nvSpPr>
        <p:spPr>
          <a:xfrm>
            <a:off x="5717064" y="338122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Cleaned socioeconomic dimension data.</a:t>
            </a:r>
            <a:endParaRPr lang="en-US" sz="2000" dirty="0">
              <a:solidFill>
                <a:srgbClr val="8101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BE083A38-102B-2DCE-C72F-5D8506F5318F}"/>
              </a:ext>
            </a:extLst>
          </p:cNvPr>
          <p:cNvSpPr/>
          <p:nvPr/>
        </p:nvSpPr>
        <p:spPr>
          <a:xfrm>
            <a:off x="1448575" y="5066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Clean_Data.csv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8A97C652-9907-8241-9507-B03B4B18337A}"/>
              </a:ext>
            </a:extLst>
          </p:cNvPr>
          <p:cNvSpPr/>
          <p:nvPr/>
        </p:nvSpPr>
        <p:spPr>
          <a:xfrm>
            <a:off x="1448575" y="557414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The final merged dataset for analysis.</a:t>
            </a:r>
            <a:endParaRPr lang="en-US" sz="2000" dirty="0">
              <a:solidFill>
                <a:srgbClr val="8101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099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4BDE1-B0C5-9EB9-CA69-EFCF753C4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FE589A-5FC1-927C-DCB8-8EDDFCF4FB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3B5E8ADD-17F1-12D4-37A0-8D0419F17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pic>
        <p:nvPicPr>
          <p:cNvPr id="11" name="Picture 10" descr="A torn newspaper with black text&#10;&#10;AI-generated content may be incorrect.">
            <a:extLst>
              <a:ext uri="{FF2B5EF4-FFF2-40B4-BE49-F238E27FC236}">
                <a16:creationId xmlns:a16="http://schemas.microsoft.com/office/drawing/2014/main" id="{F94A9401-504F-D70D-105E-4FA75DDE9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262" y="6858000"/>
            <a:ext cx="3533775" cy="6400800"/>
          </a:xfrm>
          <a:prstGeom prst="rect">
            <a:avLst/>
          </a:prstGeom>
        </p:spPr>
      </p:pic>
      <p:sp>
        <p:nvSpPr>
          <p:cNvPr id="14" name="Shape 2">
            <a:extLst>
              <a:ext uri="{FF2B5EF4-FFF2-40B4-BE49-F238E27FC236}">
                <a16:creationId xmlns:a16="http://schemas.microsoft.com/office/drawing/2014/main" id="{C90630D9-ADD3-7167-F17C-E0B4AAD7AB54}"/>
              </a:ext>
            </a:extLst>
          </p:cNvPr>
          <p:cNvSpPr/>
          <p:nvPr/>
        </p:nvSpPr>
        <p:spPr>
          <a:xfrm>
            <a:off x="1031598" y="2753929"/>
            <a:ext cx="2014915" cy="1685092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5AD70EC-2E4F-627A-27E5-D8EA217A9E2A}"/>
              </a:ext>
            </a:extLst>
          </p:cNvPr>
          <p:cNvSpPr/>
          <p:nvPr/>
        </p:nvSpPr>
        <p:spPr>
          <a:xfrm>
            <a:off x="793790" y="1179823"/>
            <a:ext cx="8638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Data Preparation for Analysis</a:t>
            </a:r>
            <a:endParaRPr lang="en-US" sz="4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FDF8CF4-EE7F-F799-D4E3-3435E0F6F52A}"/>
              </a:ext>
            </a:extLst>
          </p:cNvPr>
          <p:cNvSpPr/>
          <p:nvPr/>
        </p:nvSpPr>
        <p:spPr>
          <a:xfrm>
            <a:off x="838534" y="1926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 Engineering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AABFCEE-0DAC-F810-31ED-B71F4E371FF9}"/>
              </a:ext>
            </a:extLst>
          </p:cNvPr>
          <p:cNvSpPr/>
          <p:nvPr/>
        </p:nvSpPr>
        <p:spPr>
          <a:xfrm>
            <a:off x="4105370" y="2753929"/>
            <a:ext cx="2014915" cy="1685092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842003A9-04C5-3F74-9763-D69F9E27CD99}"/>
              </a:ext>
            </a:extLst>
          </p:cNvPr>
          <p:cNvSpPr/>
          <p:nvPr/>
        </p:nvSpPr>
        <p:spPr>
          <a:xfrm>
            <a:off x="7416952" y="2753929"/>
            <a:ext cx="2014915" cy="1685092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5F76A69-0681-BF5C-BAAB-939460F08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17102" y="3175023"/>
            <a:ext cx="443906" cy="443906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8660620-8E8B-7E81-84EF-C283E3B6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941" y="3127090"/>
            <a:ext cx="539771" cy="539771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EAB98BE-89FF-C8C7-2FB0-95DFE63A1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999" y="3140007"/>
            <a:ext cx="500820" cy="500820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AAC19597-2B28-9421-D839-DA9FAD2BF55E}"/>
              </a:ext>
            </a:extLst>
          </p:cNvPr>
          <p:cNvSpPr/>
          <p:nvPr/>
        </p:nvSpPr>
        <p:spPr>
          <a:xfrm>
            <a:off x="1611799" y="3646038"/>
            <a:ext cx="8545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Region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A7EB5-E17F-4DAF-6276-2C00D0F97D76}"/>
              </a:ext>
            </a:extLst>
          </p:cNvPr>
          <p:cNvSpPr txBox="1"/>
          <p:nvPr/>
        </p:nvSpPr>
        <p:spPr>
          <a:xfrm>
            <a:off x="4817647" y="3596475"/>
            <a:ext cx="742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Age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9979F-2CF8-79AA-EAED-D60B96862A7E}"/>
              </a:ext>
            </a:extLst>
          </p:cNvPr>
          <p:cNvSpPr txBox="1"/>
          <p:nvPr/>
        </p:nvSpPr>
        <p:spPr>
          <a:xfrm>
            <a:off x="7416952" y="3596475"/>
            <a:ext cx="20901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Threat Segment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382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00A55-51E2-3D53-CB2F-2995F674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9409F1-007D-EB61-BAB1-E0AB84467A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CD67A132-8B22-8E93-8949-218E587A9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pic>
        <p:nvPicPr>
          <p:cNvPr id="11" name="Picture 10" descr="A torn newspaper with black text&#10;&#10;AI-generated content may be incorrect.">
            <a:extLst>
              <a:ext uri="{FF2B5EF4-FFF2-40B4-BE49-F238E27FC236}">
                <a16:creationId xmlns:a16="http://schemas.microsoft.com/office/drawing/2014/main" id="{5D254DCB-0862-5194-EE3E-A02BCB67B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262" y="6858000"/>
            <a:ext cx="3533775" cy="6400800"/>
          </a:xfrm>
          <a:prstGeom prst="rect">
            <a:avLst/>
          </a:prstGeom>
        </p:spPr>
      </p:pic>
      <p:sp>
        <p:nvSpPr>
          <p:cNvPr id="14" name="Shape 2">
            <a:extLst>
              <a:ext uri="{FF2B5EF4-FFF2-40B4-BE49-F238E27FC236}">
                <a16:creationId xmlns:a16="http://schemas.microsoft.com/office/drawing/2014/main" id="{9E5D4F7F-4FBF-A13F-F2C7-EE9E2492E264}"/>
              </a:ext>
            </a:extLst>
          </p:cNvPr>
          <p:cNvSpPr/>
          <p:nvPr/>
        </p:nvSpPr>
        <p:spPr>
          <a:xfrm>
            <a:off x="1031598" y="1417207"/>
            <a:ext cx="6715978" cy="5325618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6F62990-90A7-9107-9F57-EA3A1A669730}"/>
              </a:ext>
            </a:extLst>
          </p:cNvPr>
          <p:cNvSpPr/>
          <p:nvPr/>
        </p:nvSpPr>
        <p:spPr>
          <a:xfrm>
            <a:off x="1031598" y="523053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48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 Engineering</a:t>
            </a:r>
            <a:endParaRPr lang="en-US" sz="4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1D44B08-5CA9-B2C8-0810-C55727D8DFEA}"/>
              </a:ext>
            </a:extLst>
          </p:cNvPr>
          <p:cNvSpPr/>
          <p:nvPr/>
        </p:nvSpPr>
        <p:spPr>
          <a:xfrm>
            <a:off x="7925461" y="2753929"/>
            <a:ext cx="2014915" cy="1685092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67B0C232-9FBE-3DA0-4CFA-2865B0E1C6D7}"/>
              </a:ext>
            </a:extLst>
          </p:cNvPr>
          <p:cNvSpPr/>
          <p:nvPr/>
        </p:nvSpPr>
        <p:spPr>
          <a:xfrm>
            <a:off x="10021121" y="2753929"/>
            <a:ext cx="2014915" cy="1685092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C4CEFAC-C81F-9D95-F2E2-FAADD7F30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33560" y="3100701"/>
            <a:ext cx="443906" cy="443906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3578AEC-D598-1BB1-C340-263F6BF59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032" y="3127090"/>
            <a:ext cx="539771" cy="539771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8538175-4F28-26E9-6C2D-AE043E0A8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168" y="3140007"/>
            <a:ext cx="500820" cy="500820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79E3E1B0-6C31-0D1E-2685-63CC09192751}"/>
              </a:ext>
            </a:extLst>
          </p:cNvPr>
          <p:cNvSpPr/>
          <p:nvPr/>
        </p:nvSpPr>
        <p:spPr>
          <a:xfrm>
            <a:off x="1093638" y="3596475"/>
            <a:ext cx="8545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Region</a:t>
            </a:r>
            <a:endParaRPr lang="en-US" sz="2000" dirty="0">
              <a:solidFill>
                <a:srgbClr val="8101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1D1D8F-992E-1965-49DC-70325A8242D4}"/>
              </a:ext>
            </a:extLst>
          </p:cNvPr>
          <p:cNvSpPr txBox="1"/>
          <p:nvPr/>
        </p:nvSpPr>
        <p:spPr>
          <a:xfrm>
            <a:off x="8637738" y="3596475"/>
            <a:ext cx="742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Age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95E97F-707A-DCF3-3AA6-3CDB801D83CB}"/>
              </a:ext>
            </a:extLst>
          </p:cNvPr>
          <p:cNvSpPr txBox="1"/>
          <p:nvPr/>
        </p:nvSpPr>
        <p:spPr>
          <a:xfrm>
            <a:off x="10021121" y="3596475"/>
            <a:ext cx="20901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Threat Segment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09F6675A-6B81-EA8D-29BD-067E30668450}"/>
              </a:ext>
            </a:extLst>
          </p:cNvPr>
          <p:cNvSpPr/>
          <p:nvPr/>
        </p:nvSpPr>
        <p:spPr>
          <a:xfrm>
            <a:off x="2277942" y="2486373"/>
            <a:ext cx="5382901" cy="1672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Defines a dictionary (region</a:t>
            </a:r>
            <a:r>
              <a:rPr lang="ar-EG" sz="2000" b="1" dirty="0">
                <a:solidFill>
                  <a:srgbClr val="1B1717"/>
                </a:solidFill>
                <a:latin typeface="Aharoni" panose="02010803020104030203" pitchFamily="2" charset="-79"/>
              </a:rPr>
              <a:t>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map) that groups two-letter state abbreviations (e.g., 'NY', 'IL', 'TX') into one of four US regions: 'Northeast', 'Midwest', 'South', and 'West' 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E92E5428-FC74-7220-5386-F2C1B4FA4B03}"/>
              </a:ext>
            </a:extLst>
          </p:cNvPr>
          <p:cNvSpPr/>
          <p:nvPr/>
        </p:nvSpPr>
        <p:spPr>
          <a:xfrm>
            <a:off x="2263993" y="4272270"/>
            <a:ext cx="5491011" cy="866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reduce the number of unique categories (from 50+ states to 4 regions).</a:t>
            </a:r>
          </a:p>
        </p:txBody>
      </p:sp>
    </p:spTree>
    <p:extLst>
      <p:ext uri="{BB962C8B-B14F-4D97-AF65-F5344CB8AC3E}">
        <p14:creationId xmlns:p14="http://schemas.microsoft.com/office/powerpoint/2010/main" val="307890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E3559-7DEA-F9BA-E9DB-50D1E9010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056FFF-980A-1F37-1C00-DEA20497D0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C1EE56B7-35B9-4DD3-FB73-C81BC1171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14" name="Shape 2">
            <a:extLst>
              <a:ext uri="{FF2B5EF4-FFF2-40B4-BE49-F238E27FC236}">
                <a16:creationId xmlns:a16="http://schemas.microsoft.com/office/drawing/2014/main" id="{507638CB-F6DF-A63F-D404-250665F1339E}"/>
              </a:ext>
            </a:extLst>
          </p:cNvPr>
          <p:cNvSpPr/>
          <p:nvPr/>
        </p:nvSpPr>
        <p:spPr>
          <a:xfrm>
            <a:off x="150517" y="2753929"/>
            <a:ext cx="2014915" cy="1685092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47CA13F5-8674-3801-4613-E184092DD957}"/>
              </a:ext>
            </a:extLst>
          </p:cNvPr>
          <p:cNvSpPr/>
          <p:nvPr/>
        </p:nvSpPr>
        <p:spPr>
          <a:xfrm>
            <a:off x="2489201" y="1417207"/>
            <a:ext cx="7211704" cy="5325618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2658B70A-2139-1A4D-DE4C-467B1BF188FF}"/>
              </a:ext>
            </a:extLst>
          </p:cNvPr>
          <p:cNvSpPr/>
          <p:nvPr/>
        </p:nvSpPr>
        <p:spPr>
          <a:xfrm>
            <a:off x="10021121" y="2753929"/>
            <a:ext cx="2014915" cy="1685092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423A47F-A7A8-DE37-41DC-86F8E832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5719" y="3127090"/>
            <a:ext cx="443906" cy="443906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6489994-1E19-B290-5E96-F21C46037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032" y="3127090"/>
            <a:ext cx="539771" cy="539771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75707DD-4CF8-A3EE-F199-999A226FB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8168" y="3140007"/>
            <a:ext cx="500820" cy="500820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88ABCB54-0194-3A34-1303-F3E6DF3E3C1D}"/>
              </a:ext>
            </a:extLst>
          </p:cNvPr>
          <p:cNvSpPr/>
          <p:nvPr/>
        </p:nvSpPr>
        <p:spPr>
          <a:xfrm>
            <a:off x="630416" y="3596475"/>
            <a:ext cx="8545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Region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7E8B72-F9E8-5E69-8E2D-433D21B70B92}"/>
              </a:ext>
            </a:extLst>
          </p:cNvPr>
          <p:cNvSpPr txBox="1"/>
          <p:nvPr/>
        </p:nvSpPr>
        <p:spPr>
          <a:xfrm>
            <a:off x="8637738" y="3596475"/>
            <a:ext cx="742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Age</a:t>
            </a:r>
            <a:endParaRPr lang="en-US" sz="2000" dirty="0">
              <a:solidFill>
                <a:srgbClr val="8101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9AFD3B-8AF1-3033-BAB8-F39072E8F2EA}"/>
              </a:ext>
            </a:extLst>
          </p:cNvPr>
          <p:cNvSpPr txBox="1"/>
          <p:nvPr/>
        </p:nvSpPr>
        <p:spPr>
          <a:xfrm>
            <a:off x="10021121" y="3596475"/>
            <a:ext cx="20901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Threat Segment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A647F6A3-15D5-F7E1-B41E-0ACDC1E0F206}"/>
              </a:ext>
            </a:extLst>
          </p:cNvPr>
          <p:cNvSpPr/>
          <p:nvPr/>
        </p:nvSpPr>
        <p:spPr>
          <a:xfrm>
            <a:off x="2966296" y="2461296"/>
            <a:ext cx="5540772" cy="1135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reduce the variability of the continuous 'age' feature and capture non-linear relationships with the outcome by grouping individuals into meaningful life stages.</a:t>
            </a: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C7F010B9-EA61-6687-0F8C-20506E57AA8B}"/>
              </a:ext>
            </a:extLst>
          </p:cNvPr>
          <p:cNvSpPr/>
          <p:nvPr/>
        </p:nvSpPr>
        <p:spPr>
          <a:xfrm>
            <a:off x="2960376" y="4045419"/>
            <a:ext cx="5328491" cy="7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converts continuous numerical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Age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into discrete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Age Group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categories:</a:t>
            </a: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96351259-5094-F4B7-D073-0F50B368CC3E}"/>
              </a:ext>
            </a:extLst>
          </p:cNvPr>
          <p:cNvSpPr/>
          <p:nvPr/>
        </p:nvSpPr>
        <p:spPr>
          <a:xfrm>
            <a:off x="2960376" y="4758802"/>
            <a:ext cx="5328491" cy="1334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Minor (&lt;18)                   Young Adult (18-30)</a:t>
            </a:r>
          </a:p>
          <a:p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Adult (31-50)                  Senior (51+)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1329ABBD-1968-BE22-4049-6D3C84BF2766}"/>
              </a:ext>
            </a:extLst>
          </p:cNvPr>
          <p:cNvSpPr/>
          <p:nvPr/>
        </p:nvSpPr>
        <p:spPr>
          <a:xfrm>
            <a:off x="1031598" y="523053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48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 Engineering</a:t>
            </a:r>
            <a:endParaRPr lang="en-US" sz="4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258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B3CD1-D85B-3BCC-42CF-9F3A77ED3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F88926-A205-CDB1-5245-21E6AFAF28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E578C45E-EA19-ED4E-3B6E-FBB586F62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14" name="Shape 2">
            <a:extLst>
              <a:ext uri="{FF2B5EF4-FFF2-40B4-BE49-F238E27FC236}">
                <a16:creationId xmlns:a16="http://schemas.microsoft.com/office/drawing/2014/main" id="{F62D241D-9968-70F9-BB63-02159C862F17}"/>
              </a:ext>
            </a:extLst>
          </p:cNvPr>
          <p:cNvSpPr/>
          <p:nvPr/>
        </p:nvSpPr>
        <p:spPr>
          <a:xfrm>
            <a:off x="150517" y="2753929"/>
            <a:ext cx="2014915" cy="1685092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9F6C85BD-F577-0A9B-7BE6-8EA1158EC8DA}"/>
              </a:ext>
            </a:extLst>
          </p:cNvPr>
          <p:cNvSpPr/>
          <p:nvPr/>
        </p:nvSpPr>
        <p:spPr>
          <a:xfrm>
            <a:off x="2315949" y="2753927"/>
            <a:ext cx="2014915" cy="1685093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3792B04A-02F6-C9FD-9004-3F1D717F6789}"/>
              </a:ext>
            </a:extLst>
          </p:cNvPr>
          <p:cNvSpPr/>
          <p:nvPr/>
        </p:nvSpPr>
        <p:spPr>
          <a:xfrm>
            <a:off x="4479615" y="1417207"/>
            <a:ext cx="7556421" cy="5325618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639FB73-186C-35C0-9468-454198426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5719" y="3127090"/>
            <a:ext cx="443906" cy="443906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8D9FED8-DAF9-2CB2-68E5-054B001B3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803" y="3127090"/>
            <a:ext cx="539771" cy="539771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6609CD9-8E44-893F-41AB-A400654C6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8168" y="3140007"/>
            <a:ext cx="500820" cy="500820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805B0859-316C-D319-BA99-5BDCA918DB5B}"/>
              </a:ext>
            </a:extLst>
          </p:cNvPr>
          <p:cNvSpPr/>
          <p:nvPr/>
        </p:nvSpPr>
        <p:spPr>
          <a:xfrm>
            <a:off x="630416" y="3596475"/>
            <a:ext cx="8545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Region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40832E-7233-6E8F-D82C-525C520C308C}"/>
              </a:ext>
            </a:extLst>
          </p:cNvPr>
          <p:cNvSpPr txBox="1"/>
          <p:nvPr/>
        </p:nvSpPr>
        <p:spPr>
          <a:xfrm>
            <a:off x="2967425" y="3550308"/>
            <a:ext cx="711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Age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B15DB-AEFF-584B-FAEC-09651DCFF721}"/>
              </a:ext>
            </a:extLst>
          </p:cNvPr>
          <p:cNvSpPr txBox="1"/>
          <p:nvPr/>
        </p:nvSpPr>
        <p:spPr>
          <a:xfrm>
            <a:off x="10021121" y="3596475"/>
            <a:ext cx="20901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Threat Segment</a:t>
            </a:r>
            <a:endParaRPr lang="en-US" sz="2000" dirty="0">
              <a:solidFill>
                <a:srgbClr val="8101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0CF8A37-4D07-F2F9-9F2E-00C50E5F5ED6}"/>
              </a:ext>
            </a:extLst>
          </p:cNvPr>
          <p:cNvSpPr/>
          <p:nvPr/>
        </p:nvSpPr>
        <p:spPr>
          <a:xfrm>
            <a:off x="4947454" y="2186337"/>
            <a:ext cx="5362876" cy="1135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classifying each incident into a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"Threat Segment"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based on multiple conditions of the encounter.</a:t>
            </a: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EC38621C-156E-BFCD-B5D3-E248985DB548}"/>
              </a:ext>
            </a:extLst>
          </p:cNvPr>
          <p:cNvSpPr/>
          <p:nvPr/>
        </p:nvSpPr>
        <p:spPr>
          <a:xfrm>
            <a:off x="4947454" y="3182773"/>
            <a:ext cx="5178679" cy="1135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transform complex, multi-variable incident details into a single, standardized, and analytically useful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risk score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category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B2CE2FDA-2090-820B-D7A8-AF575BC46111}"/>
              </a:ext>
            </a:extLst>
          </p:cNvPr>
          <p:cNvSpPr/>
          <p:nvPr/>
        </p:nvSpPr>
        <p:spPr>
          <a:xfrm>
            <a:off x="5403788" y="4215147"/>
            <a:ext cx="4722345" cy="2282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'7. Critical Threat (Gun Confrontation)’   </a:t>
            </a:r>
          </a:p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'6. High Threat (Weapon Confrontation)'    </a:t>
            </a:r>
          </a:p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'5. High Risk (Fleeing with Gun)’   </a:t>
            </a:r>
          </a:p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'4. Medium Risk (Fleeing with Vehicle)’   </a:t>
            </a:r>
          </a:p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'3. Special Case (Armed Mental Crisis)’   </a:t>
            </a:r>
          </a:p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'2. Low Risk (Fleeing Unarmed/Minor)’   </a:t>
            </a:r>
          </a:p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'1. Minimal Threat (Unarmed Static)'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100F763E-4DA0-D85F-2968-FC31544458A7}"/>
              </a:ext>
            </a:extLst>
          </p:cNvPr>
          <p:cNvSpPr/>
          <p:nvPr/>
        </p:nvSpPr>
        <p:spPr>
          <a:xfrm>
            <a:off x="1031598" y="523053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48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Feature Engineering</a:t>
            </a:r>
            <a:endParaRPr lang="en-US" sz="4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" name="Picture 19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7112BC1F-F371-2DD3-9514-EB9F22171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467" y="5123636"/>
            <a:ext cx="4505325" cy="4505325"/>
          </a:xfrm>
          <a:prstGeom prst="rect">
            <a:avLst/>
          </a:prstGeom>
        </p:spPr>
      </p:pic>
      <p:pic>
        <p:nvPicPr>
          <p:cNvPr id="21" name="Picture 20" descr="A black background with footprints&#10;&#10;AI-generated content may be incorrect.">
            <a:extLst>
              <a:ext uri="{FF2B5EF4-FFF2-40B4-BE49-F238E27FC236}">
                <a16:creationId xmlns:a16="http://schemas.microsoft.com/office/drawing/2014/main" id="{224F022E-9CCA-75DC-F100-A1888538B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4884" y="6858000"/>
            <a:ext cx="43053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9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DE810-E9C7-868F-0F09-FF93127E2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110ABD-7F95-9C18-93F7-8DCFC72451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4570C2-FD8F-8108-C424-33FEC4CE4B18}"/>
              </a:ext>
            </a:extLst>
          </p:cNvPr>
          <p:cNvSpPr/>
          <p:nvPr/>
        </p:nvSpPr>
        <p:spPr>
          <a:xfrm>
            <a:off x="-654941" y="270039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D973E0-A0F6-B992-CC59-B114F0D26A77}"/>
              </a:ext>
            </a:extLst>
          </p:cNvPr>
          <p:cNvSpPr/>
          <p:nvPr/>
        </p:nvSpPr>
        <p:spPr>
          <a:xfrm>
            <a:off x="7279478" y="270039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3B67D-46EB-D6E7-AC8B-BBED0702248A}"/>
              </a:ext>
            </a:extLst>
          </p:cNvPr>
          <p:cNvSpPr txBox="1"/>
          <p:nvPr/>
        </p:nvSpPr>
        <p:spPr>
          <a:xfrm>
            <a:off x="650851" y="261839"/>
            <a:ext cx="1049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EBDD"/>
                </a:solidFill>
              </a:rPr>
              <a:t>Understanding the Variables: Incident Granularity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1407B-92AE-46C3-28A5-FA27DC220023}"/>
              </a:ext>
            </a:extLst>
          </p:cNvPr>
          <p:cNvSpPr txBox="1"/>
          <p:nvPr/>
        </p:nvSpPr>
        <p:spPr>
          <a:xfrm>
            <a:off x="1229704" y="2110505"/>
            <a:ext cx="452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Demographics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Age, Gender, Race, and Name of the deceased.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6426A-4EE4-596D-86A0-5E9153D52BA1}"/>
              </a:ext>
            </a:extLst>
          </p:cNvPr>
          <p:cNvSpPr txBox="1"/>
          <p:nvPr/>
        </p:nvSpPr>
        <p:spPr>
          <a:xfrm>
            <a:off x="1229704" y="2977063"/>
            <a:ext cx="452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Threat Level: 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Was the person armed? (Gun, knife, toy weapon, unarmed).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46A07-F64A-B4FA-FEF4-A1D364607C22}"/>
              </a:ext>
            </a:extLst>
          </p:cNvPr>
          <p:cNvSpPr txBox="1"/>
          <p:nvPr/>
        </p:nvSpPr>
        <p:spPr>
          <a:xfrm>
            <a:off x="1241365" y="3905681"/>
            <a:ext cx="4654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Behavior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Was the person fleeing? Attacking?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704E9-0925-8D29-3FA4-782B529835DB}"/>
              </a:ext>
            </a:extLst>
          </p:cNvPr>
          <p:cNvSpPr txBox="1"/>
          <p:nvPr/>
        </p:nvSpPr>
        <p:spPr>
          <a:xfrm>
            <a:off x="7221191" y="2110505"/>
            <a:ext cx="436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Mental Health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Indicators of mental illness.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2F66C4-3267-9793-17AB-48DFC839ECD2}"/>
              </a:ext>
            </a:extLst>
          </p:cNvPr>
          <p:cNvSpPr txBox="1"/>
          <p:nvPr/>
        </p:nvSpPr>
        <p:spPr>
          <a:xfrm>
            <a:off x="7221191" y="2962234"/>
            <a:ext cx="453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Accountability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Presence of Body Cameras.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513638-FAAD-1D5C-6B10-239F047336EE}"/>
              </a:ext>
            </a:extLst>
          </p:cNvPr>
          <p:cNvSpPr txBox="1"/>
          <p:nvPr/>
        </p:nvSpPr>
        <p:spPr>
          <a:xfrm>
            <a:off x="7279478" y="3905681"/>
            <a:ext cx="377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Location: 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 City and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3C9D6-9D17-4ED9-17C7-5F1AA62A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0849"/>
            <a:ext cx="12076651" cy="3595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061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C4A76-BDB0-1646-F684-0F07C026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11F7F9-325D-A3A5-CB05-601C613C08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C817F980-6C23-4C9A-A288-F6614A13BCB7}"/>
              </a:ext>
            </a:extLst>
          </p:cNvPr>
          <p:cNvSpPr/>
          <p:nvPr/>
        </p:nvSpPr>
        <p:spPr>
          <a:xfrm>
            <a:off x="2435103" y="2509521"/>
            <a:ext cx="6773152" cy="1183366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A51FD89-D219-25CF-E09F-3FA78A0DACB6}"/>
              </a:ext>
            </a:extLst>
          </p:cNvPr>
          <p:cNvSpPr/>
          <p:nvPr/>
        </p:nvSpPr>
        <p:spPr>
          <a:xfrm>
            <a:off x="2435103" y="4243242"/>
            <a:ext cx="6629126" cy="1183366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BE1DF588-27EB-2182-2781-51586EBF6B33}"/>
              </a:ext>
            </a:extLst>
          </p:cNvPr>
          <p:cNvSpPr/>
          <p:nvPr/>
        </p:nvSpPr>
        <p:spPr>
          <a:xfrm>
            <a:off x="1031598" y="358698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Data </a:t>
            </a:r>
            <a:r>
              <a:rPr lang="en-US" sz="48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62059ECD-1DE8-8369-A845-118739027B37}"/>
              </a:ext>
            </a:extLst>
          </p:cNvPr>
          <p:cNvSpPr/>
          <p:nvPr/>
        </p:nvSpPr>
        <p:spPr>
          <a:xfrm>
            <a:off x="1031597" y="10764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Defining the scale  of the problem, the locations, and the victims.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87BA9D-AE84-45B2-CB94-7E066EDB703F}"/>
              </a:ext>
            </a:extLst>
          </p:cNvPr>
          <p:cNvSpPr txBox="1"/>
          <p:nvPr/>
        </p:nvSpPr>
        <p:spPr>
          <a:xfrm>
            <a:off x="2690490" y="2645761"/>
            <a:ext cx="6097384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First: 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Is the number of incidents increasing or decreasing overtime?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DA27C3-8D8B-8879-3DE0-7ACFA8EE4564}"/>
              </a:ext>
            </a:extLst>
          </p:cNvPr>
          <p:cNvSpPr txBox="1"/>
          <p:nvPr/>
        </p:nvSpPr>
        <p:spPr>
          <a:xfrm>
            <a:off x="2690490" y="4421198"/>
            <a:ext cx="6097384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b="1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Second: 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How are incidents distributed across regions? 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3" name="Picture 22" descr="A black background with footprints&#10;&#10;AI-generated content may be incorrect.">
            <a:extLst>
              <a:ext uri="{FF2B5EF4-FFF2-40B4-BE49-F238E27FC236}">
                <a16:creationId xmlns:a16="http://schemas.microsoft.com/office/drawing/2014/main" id="{6A6D3D5D-C438-4EF0-8EB4-699B69147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668" y="1386839"/>
            <a:ext cx="43053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7706D-106E-2972-88DC-FC8054EFD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45030E-CF00-2413-913B-24E75D6746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D687A897-5EDB-B695-77A9-1B8114B5134C}"/>
              </a:ext>
            </a:extLst>
          </p:cNvPr>
          <p:cNvSpPr/>
          <p:nvPr/>
        </p:nvSpPr>
        <p:spPr>
          <a:xfrm>
            <a:off x="124164" y="5498464"/>
            <a:ext cx="6629126" cy="1183366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1652C3-53F8-1B94-0A23-E3955E25F4BA}"/>
              </a:ext>
            </a:extLst>
          </p:cNvPr>
          <p:cNvSpPr txBox="1"/>
          <p:nvPr/>
        </p:nvSpPr>
        <p:spPr>
          <a:xfrm>
            <a:off x="379551" y="510405"/>
            <a:ext cx="8648070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First: 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Is the number of incidents increasing or decreasing overtime?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B8520-C28D-79F3-37D9-97B1201BE019}"/>
              </a:ext>
            </a:extLst>
          </p:cNvPr>
          <p:cNvSpPr txBox="1"/>
          <p:nvPr/>
        </p:nvSpPr>
        <p:spPr>
          <a:xfrm>
            <a:off x="379551" y="5676420"/>
            <a:ext cx="6097384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b="1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Second: 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How are incidents distributed across regions? 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F43027C4-AEE1-B663-C507-9DAB7E37D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558" y="4982074"/>
            <a:ext cx="4505325" cy="4505325"/>
          </a:xfrm>
          <a:prstGeom prst="rect">
            <a:avLst/>
          </a:prstGeom>
        </p:spPr>
      </p:pic>
      <p:pic>
        <p:nvPicPr>
          <p:cNvPr id="9" name="Picture 8" descr="A black background with footprints&#10;&#10;AI-generated content may be incorrect.">
            <a:extLst>
              <a:ext uri="{FF2B5EF4-FFF2-40B4-BE49-F238E27FC236}">
                <a16:creationId xmlns:a16="http://schemas.microsoft.com/office/drawing/2014/main" id="{8593511E-6EDB-7BB7-D54E-A9E78AAE5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668" y="1386839"/>
            <a:ext cx="4305300" cy="5257800"/>
          </a:xfrm>
          <a:prstGeom prst="rect">
            <a:avLst/>
          </a:prstGeom>
        </p:spPr>
      </p:pic>
      <p:sp>
        <p:nvSpPr>
          <p:cNvPr id="14" name="Shape 2">
            <a:extLst>
              <a:ext uri="{FF2B5EF4-FFF2-40B4-BE49-F238E27FC236}">
                <a16:creationId xmlns:a16="http://schemas.microsoft.com/office/drawing/2014/main" id="{EEC86378-C9DB-63AE-D8F2-EAF3FEB99F4A}"/>
              </a:ext>
            </a:extLst>
          </p:cNvPr>
          <p:cNvSpPr/>
          <p:nvPr/>
        </p:nvSpPr>
        <p:spPr>
          <a:xfrm>
            <a:off x="124163" y="1126943"/>
            <a:ext cx="10577703" cy="4195350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line graph with numbers and a line&#10;&#10;AI-generated content may be incorrect.">
            <a:extLst>
              <a:ext uri="{FF2B5EF4-FFF2-40B4-BE49-F238E27FC236}">
                <a16:creationId xmlns:a16="http://schemas.microsoft.com/office/drawing/2014/main" id="{0E4F5E55-AD83-CEF3-7EA4-D7BCB1BC4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35" y="1459392"/>
            <a:ext cx="3980001" cy="34778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88BDCD1A-CB2E-D978-BFA9-27C03829B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122" y="1507081"/>
            <a:ext cx="5710687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2015: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 count starts around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1000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incidents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B1717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2016: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There is a slight decrease, with the count dipping to its lowest point in the series (around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960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incidents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B1717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2017-2023: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Following the 2016 dip, the number of incidents shows a steady, gradual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increase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year-over-year. The trend line moves from approximately 980 incidents in 2017 to its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peak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around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1150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incidents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 2023.</a:t>
            </a:r>
          </a:p>
        </p:txBody>
      </p:sp>
    </p:spTree>
    <p:extLst>
      <p:ext uri="{BB962C8B-B14F-4D97-AF65-F5344CB8AC3E}">
        <p14:creationId xmlns:p14="http://schemas.microsoft.com/office/powerpoint/2010/main" val="28848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F672-8F40-8895-B9E3-956A1721F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C4293E-AC35-3EFF-7B39-404F922205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515AA264-D402-1672-0902-BDC87CDB0267}"/>
              </a:ext>
            </a:extLst>
          </p:cNvPr>
          <p:cNvSpPr/>
          <p:nvPr/>
        </p:nvSpPr>
        <p:spPr>
          <a:xfrm>
            <a:off x="124163" y="5485472"/>
            <a:ext cx="6629127" cy="1183366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25656C-7AA6-B894-ECC3-33A526BC7214}"/>
              </a:ext>
            </a:extLst>
          </p:cNvPr>
          <p:cNvSpPr txBox="1"/>
          <p:nvPr/>
        </p:nvSpPr>
        <p:spPr>
          <a:xfrm>
            <a:off x="379551" y="5641141"/>
            <a:ext cx="6266782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810100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First: 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Is the number of incidents increasing or decreasing overtime?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35AB8-246D-BB8B-09D9-BEDB4C1F77A3}"/>
              </a:ext>
            </a:extLst>
          </p:cNvPr>
          <p:cNvSpPr txBox="1"/>
          <p:nvPr/>
        </p:nvSpPr>
        <p:spPr>
          <a:xfrm>
            <a:off x="269484" y="377815"/>
            <a:ext cx="7367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Second: 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How are incidents distributed across regions? 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35E372CB-6164-37C1-AB8E-43B08132F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988" y="5419647"/>
            <a:ext cx="4505325" cy="45053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A5F6BD-595D-1DA2-B8E3-F949F2898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507" y="-1604784"/>
            <a:ext cx="4762500" cy="4762500"/>
          </a:xfrm>
          <a:prstGeom prst="rect">
            <a:avLst/>
          </a:prstGeom>
        </p:spPr>
      </p:pic>
      <p:pic>
        <p:nvPicPr>
          <p:cNvPr id="22" name="Picture 21" descr="A black background with footprints&#10;&#10;AI-generated content may be incorrect.">
            <a:extLst>
              <a:ext uri="{FF2B5EF4-FFF2-40B4-BE49-F238E27FC236}">
                <a16:creationId xmlns:a16="http://schemas.microsoft.com/office/drawing/2014/main" id="{5FAE49B7-8CE6-3E5E-D580-7C72DD23F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668" y="1386839"/>
            <a:ext cx="4305300" cy="5257800"/>
          </a:xfrm>
          <a:prstGeom prst="rect">
            <a:avLst/>
          </a:prstGeom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F9BC7B52-C554-85F3-EE6F-DA3A3E089182}"/>
              </a:ext>
            </a:extLst>
          </p:cNvPr>
          <p:cNvSpPr/>
          <p:nvPr/>
        </p:nvSpPr>
        <p:spPr>
          <a:xfrm>
            <a:off x="124164" y="972066"/>
            <a:ext cx="10645436" cy="4349655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" name="Picture 1" descr="A graph of a number of incident victims&#10;&#10;AI-generated content may be incorrect.">
            <a:extLst>
              <a:ext uri="{FF2B5EF4-FFF2-40B4-BE49-F238E27FC236}">
                <a16:creationId xmlns:a16="http://schemas.microsoft.com/office/drawing/2014/main" id="{3C82A10A-2E8F-07C1-411B-426C0122A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79" y="1395084"/>
            <a:ext cx="3875257" cy="3592517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04A7A91-DE08-04D0-4863-F1F86C876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5171" y="1294544"/>
            <a:ext cx="550859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Total Incidents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by Region: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Highest count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South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region (over 4000), followed by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(around 3400),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Midwest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(around 1600),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Northeast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(under 1000).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B1717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Top 10 States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California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Texas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TX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have the highest incident counts (both over 1200).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B1717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Top 10 Cities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Los Angeles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101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Phoenix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city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have the highest incident counts (both over 120).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D51507-C20B-7C1C-0352-C968DCA2DA0E}"/>
              </a:ext>
            </a:extLst>
          </p:cNvPr>
          <p:cNvGrpSpPr/>
          <p:nvPr/>
        </p:nvGrpSpPr>
        <p:grpSpPr>
          <a:xfrm>
            <a:off x="-1205192" y="1666692"/>
            <a:ext cx="617339" cy="617339"/>
            <a:chOff x="-1567899" y="1307796"/>
            <a:chExt cx="617339" cy="617339"/>
          </a:xfrm>
        </p:grpSpPr>
        <p:sp>
          <p:nvSpPr>
            <p:cNvPr id="24" name="Shape 3">
              <a:extLst>
                <a:ext uri="{FF2B5EF4-FFF2-40B4-BE49-F238E27FC236}">
                  <a16:creationId xmlns:a16="http://schemas.microsoft.com/office/drawing/2014/main" id="{68E4C0F9-09B2-1F40-15B1-82E6A707DB26}"/>
                </a:ext>
              </a:extLst>
            </p:cNvPr>
            <p:cNvSpPr/>
            <p:nvPr/>
          </p:nvSpPr>
          <p:spPr>
            <a:xfrm>
              <a:off x="-1567899" y="1307796"/>
              <a:ext cx="617339" cy="617339"/>
            </a:xfrm>
            <a:prstGeom prst="roundRect">
              <a:avLst>
                <a:gd name="adj" fmla="val 148120"/>
              </a:avLst>
            </a:prstGeom>
            <a:solidFill>
              <a:srgbClr val="EDEBDD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25" name="Picture 24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78689BB-43CD-3A24-FB06-19BB2A96F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-1523447" y="1365541"/>
              <a:ext cx="508216" cy="50184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EBD6D1-D65B-09EE-E452-9D1ED25E8C2A}"/>
              </a:ext>
            </a:extLst>
          </p:cNvPr>
          <p:cNvGrpSpPr/>
          <p:nvPr/>
        </p:nvGrpSpPr>
        <p:grpSpPr>
          <a:xfrm>
            <a:off x="-722154" y="1608946"/>
            <a:ext cx="617339" cy="675085"/>
            <a:chOff x="-689974" y="1250050"/>
            <a:chExt cx="617339" cy="675085"/>
          </a:xfrm>
        </p:grpSpPr>
        <p:sp>
          <p:nvSpPr>
            <p:cNvPr id="27" name="Shape 3">
              <a:extLst>
                <a:ext uri="{FF2B5EF4-FFF2-40B4-BE49-F238E27FC236}">
                  <a16:creationId xmlns:a16="http://schemas.microsoft.com/office/drawing/2014/main" id="{90186617-BA5D-B44D-0C56-95C5C8518FD6}"/>
                </a:ext>
              </a:extLst>
            </p:cNvPr>
            <p:cNvSpPr/>
            <p:nvPr/>
          </p:nvSpPr>
          <p:spPr>
            <a:xfrm>
              <a:off x="-689974" y="1307796"/>
              <a:ext cx="617339" cy="617339"/>
            </a:xfrm>
            <a:prstGeom prst="roundRect">
              <a:avLst>
                <a:gd name="adj" fmla="val 148120"/>
              </a:avLst>
            </a:prstGeom>
            <a:solidFill>
              <a:srgbClr val="EDEBDD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28" name="Picture 2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5A31BEF5-E0C8-4A2A-039A-9301AFF5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-607430" y="1250050"/>
              <a:ext cx="451509" cy="617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056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B8874-3400-6BA6-9925-0E672986E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FA9FB6-523F-F0B4-1344-106397DB45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774FAC4-7890-E481-B71A-C5DA6E3DD6FA}"/>
              </a:ext>
            </a:extLst>
          </p:cNvPr>
          <p:cNvSpPr/>
          <p:nvPr/>
        </p:nvSpPr>
        <p:spPr>
          <a:xfrm>
            <a:off x="773282" y="1899199"/>
            <a:ext cx="10645436" cy="150300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8EED2124-B2AF-964A-85C0-D036B9AD3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33" y="2909422"/>
            <a:ext cx="4505325" cy="45053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719E558-64EC-D708-3A09-45A0F0E07F91}"/>
              </a:ext>
            </a:extLst>
          </p:cNvPr>
          <p:cNvGrpSpPr/>
          <p:nvPr/>
        </p:nvGrpSpPr>
        <p:grpSpPr>
          <a:xfrm>
            <a:off x="804069" y="1666692"/>
            <a:ext cx="617339" cy="617339"/>
            <a:chOff x="-1567899" y="1307796"/>
            <a:chExt cx="617339" cy="617339"/>
          </a:xfrm>
        </p:grpSpPr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8623B3B5-F35C-BA35-1462-A67574D8183E}"/>
                </a:ext>
              </a:extLst>
            </p:cNvPr>
            <p:cNvSpPr/>
            <p:nvPr/>
          </p:nvSpPr>
          <p:spPr>
            <a:xfrm>
              <a:off x="-1567899" y="1307796"/>
              <a:ext cx="617339" cy="617339"/>
            </a:xfrm>
            <a:prstGeom prst="roundRect">
              <a:avLst>
                <a:gd name="adj" fmla="val 148120"/>
              </a:avLst>
            </a:prstGeom>
            <a:solidFill>
              <a:srgbClr val="EDEBDD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2" name="Picture 11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5DA001C0-A51E-5197-49C7-62C8E08C2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1523447" y="1365541"/>
              <a:ext cx="508216" cy="50184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86EDA3-AB42-381F-9354-CD008F30ADF6}"/>
              </a:ext>
            </a:extLst>
          </p:cNvPr>
          <p:cNvGrpSpPr/>
          <p:nvPr/>
        </p:nvGrpSpPr>
        <p:grpSpPr>
          <a:xfrm>
            <a:off x="1287107" y="1608946"/>
            <a:ext cx="617339" cy="675085"/>
            <a:chOff x="-689974" y="1250050"/>
            <a:chExt cx="617339" cy="675085"/>
          </a:xfrm>
        </p:grpSpPr>
        <p:sp>
          <p:nvSpPr>
            <p:cNvPr id="15" name="Shape 3">
              <a:extLst>
                <a:ext uri="{FF2B5EF4-FFF2-40B4-BE49-F238E27FC236}">
                  <a16:creationId xmlns:a16="http://schemas.microsoft.com/office/drawing/2014/main" id="{DF60E772-503E-188B-F91A-E95FCA8BCDD6}"/>
                </a:ext>
              </a:extLst>
            </p:cNvPr>
            <p:cNvSpPr/>
            <p:nvPr/>
          </p:nvSpPr>
          <p:spPr>
            <a:xfrm>
              <a:off x="-689974" y="1307796"/>
              <a:ext cx="617339" cy="617339"/>
            </a:xfrm>
            <a:prstGeom prst="roundRect">
              <a:avLst>
                <a:gd name="adj" fmla="val 148120"/>
              </a:avLst>
            </a:prstGeom>
            <a:solidFill>
              <a:srgbClr val="EDEBDD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Picture 1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5597812-AFE4-9A5F-3096-916497F60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-607430" y="1250050"/>
              <a:ext cx="451509" cy="617339"/>
            </a:xfrm>
            <a:prstGeom prst="rect">
              <a:avLst/>
            </a:prstGeom>
          </p:spPr>
        </p:pic>
      </p:grpSp>
      <p:sp>
        <p:nvSpPr>
          <p:cNvPr id="3" name="Text 1">
            <a:extLst>
              <a:ext uri="{FF2B5EF4-FFF2-40B4-BE49-F238E27FC236}">
                <a16:creationId xmlns:a16="http://schemas.microsoft.com/office/drawing/2014/main" id="{31D239AE-BAC1-0356-C2E8-101C484506C0}"/>
              </a:ext>
            </a:extLst>
          </p:cNvPr>
          <p:cNvSpPr/>
          <p:nvPr/>
        </p:nvSpPr>
        <p:spPr>
          <a:xfrm>
            <a:off x="1031598" y="358698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Victim Analysis</a:t>
            </a:r>
            <a:endParaRPr lang="en-US" sz="4800" dirty="0">
              <a:solidFill>
                <a:srgbClr val="EDEBDD"/>
              </a:solidFill>
            </a:endParaRPr>
          </a:p>
        </p:txBody>
      </p:sp>
      <p:pic>
        <p:nvPicPr>
          <p:cNvPr id="7" name="Picture 6" descr="A black background with footprints&#10;&#10;AI-generated content may be incorrect.">
            <a:extLst>
              <a:ext uri="{FF2B5EF4-FFF2-40B4-BE49-F238E27FC236}">
                <a16:creationId xmlns:a16="http://schemas.microsoft.com/office/drawing/2014/main" id="{4CD26AA5-17E1-493C-EB63-E376DC151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2018" y="6858000"/>
            <a:ext cx="4305300" cy="525780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AAF08E53-D8A6-537F-E28B-EEB322EAD030}"/>
              </a:ext>
            </a:extLst>
          </p:cNvPr>
          <p:cNvSpPr/>
          <p:nvPr/>
        </p:nvSpPr>
        <p:spPr>
          <a:xfrm>
            <a:off x="1031597" y="10508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Description of the typical victim.</a:t>
            </a:r>
            <a:endParaRPr 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A0FD4949-8533-4B8E-D878-53F3595919C2}"/>
              </a:ext>
            </a:extLst>
          </p:cNvPr>
          <p:cNvSpPr/>
          <p:nvPr/>
        </p:nvSpPr>
        <p:spPr>
          <a:xfrm>
            <a:off x="804069" y="2675887"/>
            <a:ext cx="938370" cy="4667566"/>
          </a:xfrm>
          <a:prstGeom prst="round2Diag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4F1E9346-59DB-A547-E529-420EC039424A}"/>
              </a:ext>
            </a:extLst>
          </p:cNvPr>
          <p:cNvSpPr/>
          <p:nvPr/>
        </p:nvSpPr>
        <p:spPr>
          <a:xfrm>
            <a:off x="1287107" y="2582290"/>
            <a:ext cx="938370" cy="4667566"/>
          </a:xfrm>
          <a:prstGeom prst="round2Diag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4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E8F6-5D95-B4EB-D2F8-991393E48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10312-7AC0-D3D9-3847-B9E856A1E1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C11A2F39-3072-7420-8C43-256AF2CF108A}"/>
              </a:ext>
            </a:extLst>
          </p:cNvPr>
          <p:cNvSpPr/>
          <p:nvPr/>
        </p:nvSpPr>
        <p:spPr>
          <a:xfrm>
            <a:off x="773282" y="695032"/>
            <a:ext cx="10645436" cy="150300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582495E3-2436-9200-5B03-0D4077644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876" y="4132946"/>
            <a:ext cx="4505325" cy="45053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BAF33-F17C-1168-3517-48DA93C5B5D8}"/>
              </a:ext>
            </a:extLst>
          </p:cNvPr>
          <p:cNvGrpSpPr/>
          <p:nvPr/>
        </p:nvGrpSpPr>
        <p:grpSpPr>
          <a:xfrm>
            <a:off x="804069" y="462525"/>
            <a:ext cx="617339" cy="617339"/>
            <a:chOff x="-1567899" y="1307796"/>
            <a:chExt cx="617339" cy="617339"/>
          </a:xfrm>
        </p:grpSpPr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1AB0AFB1-AD35-C1D0-2BE0-34EB8CCEF887}"/>
                </a:ext>
              </a:extLst>
            </p:cNvPr>
            <p:cNvSpPr/>
            <p:nvPr/>
          </p:nvSpPr>
          <p:spPr>
            <a:xfrm>
              <a:off x="-1567899" y="1307796"/>
              <a:ext cx="617339" cy="617339"/>
            </a:xfrm>
            <a:prstGeom prst="roundRect">
              <a:avLst>
                <a:gd name="adj" fmla="val 148120"/>
              </a:avLst>
            </a:prstGeom>
            <a:solidFill>
              <a:srgbClr val="EDEBDD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2" name="Picture 11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BCFBF68E-3B6C-253F-0099-A3C235C61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1523447" y="1365541"/>
              <a:ext cx="508216" cy="50184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19BD42-65C0-C190-DFBC-7335CA100667}"/>
              </a:ext>
            </a:extLst>
          </p:cNvPr>
          <p:cNvGrpSpPr/>
          <p:nvPr/>
        </p:nvGrpSpPr>
        <p:grpSpPr>
          <a:xfrm>
            <a:off x="5787330" y="404779"/>
            <a:ext cx="617339" cy="675085"/>
            <a:chOff x="-689974" y="1250050"/>
            <a:chExt cx="617339" cy="675085"/>
          </a:xfrm>
          <a:solidFill>
            <a:srgbClr val="810100"/>
          </a:solidFill>
        </p:grpSpPr>
        <p:sp>
          <p:nvSpPr>
            <p:cNvPr id="15" name="Shape 3">
              <a:extLst>
                <a:ext uri="{FF2B5EF4-FFF2-40B4-BE49-F238E27FC236}">
                  <a16:creationId xmlns:a16="http://schemas.microsoft.com/office/drawing/2014/main" id="{FE48D9FD-8E20-42E4-D972-15785CE781CC}"/>
                </a:ext>
              </a:extLst>
            </p:cNvPr>
            <p:cNvSpPr/>
            <p:nvPr/>
          </p:nvSpPr>
          <p:spPr>
            <a:xfrm>
              <a:off x="-689974" y="1307796"/>
              <a:ext cx="617339" cy="617339"/>
            </a:xfrm>
            <a:prstGeom prst="roundRect">
              <a:avLst>
                <a:gd name="adj" fmla="val 148120"/>
              </a:avLst>
            </a:prstGeom>
            <a:grpFill/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Picture 1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7E62B529-5BD8-8814-9787-FB3B26FAA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-607430" y="1250050"/>
              <a:ext cx="451509" cy="617339"/>
            </a:xfrm>
            <a:prstGeom prst="rect">
              <a:avLst/>
            </a:prstGeom>
            <a:grpFill/>
          </p:spPr>
        </p:pic>
      </p:grp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B8554C27-1F3E-6017-893E-0AC01FA2FCF6}"/>
              </a:ext>
            </a:extLst>
          </p:cNvPr>
          <p:cNvSpPr/>
          <p:nvPr/>
        </p:nvSpPr>
        <p:spPr>
          <a:xfrm>
            <a:off x="804069" y="1633961"/>
            <a:ext cx="938370" cy="4667566"/>
          </a:xfrm>
          <a:prstGeom prst="round2Diag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8FCAF750-AA1C-A278-055A-B39503A04E74}"/>
              </a:ext>
            </a:extLst>
          </p:cNvPr>
          <p:cNvSpPr/>
          <p:nvPr/>
        </p:nvSpPr>
        <p:spPr>
          <a:xfrm>
            <a:off x="1287107" y="1540364"/>
            <a:ext cx="9833974" cy="4667566"/>
          </a:xfrm>
          <a:prstGeom prst="round2DiagRect">
            <a:avLst/>
          </a:prstGeom>
          <a:noFill/>
          <a:ln>
            <a:solidFill>
              <a:srgbClr val="EDEB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8A1E708-9C78-43A1-915F-4B7665681D8C}"/>
              </a:ext>
            </a:extLst>
          </p:cNvPr>
          <p:cNvSpPr/>
          <p:nvPr/>
        </p:nvSpPr>
        <p:spPr>
          <a:xfrm>
            <a:off x="3984549" y="1717150"/>
            <a:ext cx="42221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Age Distribution</a:t>
            </a:r>
            <a:endParaRPr lang="en-US" sz="48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124B1D-F5C4-0BB3-0555-AE9CE9F6A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936" y="2734208"/>
            <a:ext cx="4222158" cy="3165443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A64208FA-2282-C8FB-B874-C656D9EE7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383" y="2833680"/>
            <a:ext cx="49169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typical victim is an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Adult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between the ages of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31 and 50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12839D-558C-3596-DEBB-E7CAF4956500}"/>
              </a:ext>
            </a:extLst>
          </p:cNvPr>
          <p:cNvSpPr txBox="1"/>
          <p:nvPr/>
        </p:nvSpPr>
        <p:spPr>
          <a:xfrm>
            <a:off x="6321383" y="3719245"/>
            <a:ext cx="42221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Adult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(31-50)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group accounts for majority of the incidents, with a count of 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 5,000 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incidents. The next highest is the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Young Adult (18-30)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group, with approximately 3,000 incidents.</a:t>
            </a:r>
          </a:p>
        </p:txBody>
      </p:sp>
    </p:spTree>
    <p:extLst>
      <p:ext uri="{BB962C8B-B14F-4D97-AF65-F5344CB8AC3E}">
        <p14:creationId xmlns:p14="http://schemas.microsoft.com/office/powerpoint/2010/main" val="272871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A2449-F405-E794-2694-5D088F5F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02864F-F193-11AD-C1D0-FADBFA1ED6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808C9B7-A3E3-4C5B-E5A9-6703C10ADF06}"/>
              </a:ext>
            </a:extLst>
          </p:cNvPr>
          <p:cNvSpPr/>
          <p:nvPr/>
        </p:nvSpPr>
        <p:spPr>
          <a:xfrm>
            <a:off x="773282" y="695032"/>
            <a:ext cx="10645436" cy="150300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1E1A6C44-4340-0783-711C-BC59EEDC6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876" y="4132946"/>
            <a:ext cx="4505325" cy="450532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EB989B7-BC09-55FB-D954-62C3931EC9B8}"/>
              </a:ext>
            </a:extLst>
          </p:cNvPr>
          <p:cNvGrpSpPr/>
          <p:nvPr/>
        </p:nvGrpSpPr>
        <p:grpSpPr>
          <a:xfrm>
            <a:off x="5787330" y="462525"/>
            <a:ext cx="617339" cy="617339"/>
            <a:chOff x="-1567899" y="1307796"/>
            <a:chExt cx="617339" cy="617339"/>
          </a:xfrm>
          <a:solidFill>
            <a:srgbClr val="810100"/>
          </a:solidFill>
        </p:grpSpPr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1F14C6F8-9E6D-6BD3-3348-A41506E2A736}"/>
                </a:ext>
              </a:extLst>
            </p:cNvPr>
            <p:cNvSpPr/>
            <p:nvPr/>
          </p:nvSpPr>
          <p:spPr>
            <a:xfrm>
              <a:off x="-1567899" y="1307796"/>
              <a:ext cx="617339" cy="617339"/>
            </a:xfrm>
            <a:prstGeom prst="roundRect">
              <a:avLst>
                <a:gd name="adj" fmla="val 148120"/>
              </a:avLst>
            </a:prstGeom>
            <a:grpFill/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2" name="Picture 11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87EE0A61-1CE8-0B79-04AF-46A4ABA8C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1523447" y="1365541"/>
              <a:ext cx="508216" cy="501848"/>
            </a:xfrm>
            <a:prstGeom prst="rect">
              <a:avLst/>
            </a:prstGeom>
            <a:grp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0FDE01-CDB1-C623-7C24-38D4E14A522D}"/>
              </a:ext>
            </a:extLst>
          </p:cNvPr>
          <p:cNvGrpSpPr/>
          <p:nvPr/>
        </p:nvGrpSpPr>
        <p:grpSpPr>
          <a:xfrm>
            <a:off x="10770592" y="417136"/>
            <a:ext cx="617339" cy="662728"/>
            <a:chOff x="5787330" y="417136"/>
            <a:chExt cx="617339" cy="662728"/>
          </a:xfrm>
        </p:grpSpPr>
        <p:sp>
          <p:nvSpPr>
            <p:cNvPr id="15" name="Shape 3">
              <a:extLst>
                <a:ext uri="{FF2B5EF4-FFF2-40B4-BE49-F238E27FC236}">
                  <a16:creationId xmlns:a16="http://schemas.microsoft.com/office/drawing/2014/main" id="{BD6A10CE-9ED6-89E0-C5B9-1782828B94E2}"/>
                </a:ext>
              </a:extLst>
            </p:cNvPr>
            <p:cNvSpPr/>
            <p:nvPr/>
          </p:nvSpPr>
          <p:spPr>
            <a:xfrm>
              <a:off x="5787330" y="462525"/>
              <a:ext cx="617339" cy="617339"/>
            </a:xfrm>
            <a:prstGeom prst="roundRect">
              <a:avLst>
                <a:gd name="adj" fmla="val 148120"/>
              </a:avLst>
            </a:prstGeom>
            <a:solidFill>
              <a:srgbClr val="EDEBDD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Picture 1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28114128-EFF8-F588-333A-AAD186BF4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869874" y="417136"/>
              <a:ext cx="451509" cy="6173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59B4C997-4FDB-E9CA-C5BD-9C1522E0DD8E}"/>
              </a:ext>
            </a:extLst>
          </p:cNvPr>
          <p:cNvSpPr/>
          <p:nvPr/>
        </p:nvSpPr>
        <p:spPr>
          <a:xfrm>
            <a:off x="804069" y="1633961"/>
            <a:ext cx="9187424" cy="4667566"/>
          </a:xfrm>
          <a:prstGeom prst="round2DiagRect">
            <a:avLst/>
          </a:prstGeom>
          <a:noFill/>
          <a:ln>
            <a:solidFill>
              <a:srgbClr val="EDEB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290EFB4C-D653-636B-F186-E219CCC618DC}"/>
              </a:ext>
            </a:extLst>
          </p:cNvPr>
          <p:cNvSpPr/>
          <p:nvPr/>
        </p:nvSpPr>
        <p:spPr>
          <a:xfrm>
            <a:off x="10182711" y="1540364"/>
            <a:ext cx="938370" cy="4667566"/>
          </a:xfrm>
          <a:prstGeom prst="round2Diag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17DA2F00-DD1F-1360-6C31-DE367A112434}"/>
              </a:ext>
            </a:extLst>
          </p:cNvPr>
          <p:cNvSpPr/>
          <p:nvPr/>
        </p:nvSpPr>
        <p:spPr>
          <a:xfrm>
            <a:off x="1263650" y="1752154"/>
            <a:ext cx="8605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8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Unarmed Percentage by Race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39990D9B-747C-9931-1EA4-04828B8F97AF}"/>
              </a:ext>
            </a:extLst>
          </p:cNvPr>
          <p:cNvSpPr/>
          <p:nvPr/>
        </p:nvSpPr>
        <p:spPr>
          <a:xfrm>
            <a:off x="1505622" y="2728517"/>
            <a:ext cx="1559829" cy="41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Insight: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B383C163-62A7-5759-8536-6DFB77E59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109" y="2859383"/>
            <a:ext cx="847471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Black and Hispanic individuals are statistically more likely to be unarmed when involved in fatal encounters compared to White individuals.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B1717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E4BF9183-B2BA-4A13-D16A-161E1DEEEA23}"/>
              </a:ext>
            </a:extLst>
          </p:cNvPr>
          <p:cNvSpPr/>
          <p:nvPr/>
        </p:nvSpPr>
        <p:spPr>
          <a:xfrm>
            <a:off x="1505622" y="4389216"/>
            <a:ext cx="2396591" cy="41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Recommendation: 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A1A9DC9C-242E-97D1-F7D8-93276DF44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109" y="4582132"/>
            <a:ext cx="859738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Mandate independent external investigations for all unarmed shootings to ensure transparency and trust.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B1717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B0616D-FFB8-8186-49C5-3BD6D1FC1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9769" y="2007966"/>
            <a:ext cx="4762500" cy="4762500"/>
          </a:xfrm>
          <a:prstGeom prst="rect">
            <a:avLst/>
          </a:prstGeom>
        </p:spPr>
      </p:pic>
      <p:pic>
        <p:nvPicPr>
          <p:cNvPr id="26" name="Picture 25" descr="A black telephone receiver from a string&#10;&#10;AI-generated content may be incorrect.">
            <a:extLst>
              <a:ext uri="{FF2B5EF4-FFF2-40B4-BE49-F238E27FC236}">
                <a16:creationId xmlns:a16="http://schemas.microsoft.com/office/drawing/2014/main" id="{E1AADB1A-7709-611B-AC14-82DF37BBB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555" y="-5887787"/>
            <a:ext cx="35718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97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F4FFA-F7F1-D08C-BA11-0D3B1368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0F76E9-30D2-C4FA-A9FD-8E359BBBC1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0B2450A8-C253-F5C6-0086-B93723FDD153}"/>
              </a:ext>
            </a:extLst>
          </p:cNvPr>
          <p:cNvSpPr/>
          <p:nvPr/>
        </p:nvSpPr>
        <p:spPr>
          <a:xfrm>
            <a:off x="773282" y="1277595"/>
            <a:ext cx="10645436" cy="843836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E633E020-B8BE-A55A-8CF5-00AC5F606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00" y="6301527"/>
            <a:ext cx="4505325" cy="4505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A52E01-A0D5-EF80-3F65-E7FD32B55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6596" y="2053456"/>
            <a:ext cx="4762500" cy="4762500"/>
          </a:xfrm>
          <a:prstGeom prst="rect">
            <a:avLst/>
          </a:prstGeom>
        </p:spPr>
      </p:pic>
      <p:pic>
        <p:nvPicPr>
          <p:cNvPr id="26" name="Picture 25" descr="A black telephone receiver from a string&#10;&#10;AI-generated content may be incorrect.">
            <a:extLst>
              <a:ext uri="{FF2B5EF4-FFF2-40B4-BE49-F238E27FC236}">
                <a16:creationId xmlns:a16="http://schemas.microsoft.com/office/drawing/2014/main" id="{CE7AA07A-D438-A62C-2F73-C6E7E0F11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555" y="-42123"/>
            <a:ext cx="3571875" cy="634365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55AE9353-907E-D216-AA31-F03AE3F33325}"/>
              </a:ext>
            </a:extLst>
          </p:cNvPr>
          <p:cNvSpPr/>
          <p:nvPr/>
        </p:nvSpPr>
        <p:spPr>
          <a:xfrm>
            <a:off x="1031598" y="358698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Incident Analysis</a:t>
            </a:r>
            <a:endParaRPr lang="en-US" sz="4800" dirty="0">
              <a:solidFill>
                <a:srgbClr val="EDEBD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ECEAD-F09D-DACD-A514-702F46E9879D}"/>
              </a:ext>
            </a:extLst>
          </p:cNvPr>
          <p:cNvSpPr txBox="1"/>
          <p:nvPr/>
        </p:nvSpPr>
        <p:spPr>
          <a:xfrm>
            <a:off x="1031598" y="1184991"/>
            <a:ext cx="2169936" cy="701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Fleeing Suspects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C99750-15D5-EF04-110C-CAE718A5DD4F}"/>
              </a:ext>
            </a:extLst>
          </p:cNvPr>
          <p:cNvSpPr txBox="1"/>
          <p:nvPr/>
        </p:nvSpPr>
        <p:spPr>
          <a:xfrm>
            <a:off x="3651626" y="1345570"/>
            <a:ext cx="3376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Armed Status Distribution 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 Mental Illness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2835B7-C470-EB43-A10E-EC51F727DE44}"/>
              </a:ext>
            </a:extLst>
          </p:cNvPr>
          <p:cNvSpPr txBox="1"/>
          <p:nvPr/>
        </p:nvSpPr>
        <p:spPr>
          <a:xfrm>
            <a:off x="7478291" y="1345570"/>
            <a:ext cx="21689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Threat Segment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Percentage</a:t>
            </a:r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06CFDED6-9188-B593-BD6F-664706BFE3D1}"/>
              </a:ext>
            </a:extLst>
          </p:cNvPr>
          <p:cNvSpPr/>
          <p:nvPr/>
        </p:nvSpPr>
        <p:spPr>
          <a:xfrm>
            <a:off x="-2711587" y="1326433"/>
            <a:ext cx="2486541" cy="746159"/>
          </a:xfrm>
          <a:prstGeom prst="roundRect">
            <a:avLst>
              <a:gd name="adj" fmla="val 32306"/>
            </a:avLst>
          </a:prstGeom>
          <a:noFill/>
          <a:ln w="57150">
            <a:solidFill>
              <a:srgbClr val="81010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11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25FF0-D6E2-2E11-2F80-F633B91ED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62DAD3-F6E3-DE9D-0F6E-A46CBA75C5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EF154E-95CF-4790-777D-37E829CAE2D1}"/>
              </a:ext>
            </a:extLst>
          </p:cNvPr>
          <p:cNvSpPr/>
          <p:nvPr/>
        </p:nvSpPr>
        <p:spPr>
          <a:xfrm>
            <a:off x="773282" y="1277595"/>
            <a:ext cx="10645436" cy="843836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DA519673-B947-FFD2-ACE9-894A0508F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00" y="6301527"/>
            <a:ext cx="4505325" cy="4505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6C4B38-A5EB-094E-08EB-E9E013923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6596" y="2053456"/>
            <a:ext cx="4762500" cy="4762500"/>
          </a:xfrm>
          <a:prstGeom prst="rect">
            <a:avLst/>
          </a:prstGeom>
        </p:spPr>
      </p:pic>
      <p:pic>
        <p:nvPicPr>
          <p:cNvPr id="26" name="Picture 25" descr="A black telephone receiver from a string&#10;&#10;AI-generated content may be incorrect.">
            <a:extLst>
              <a:ext uri="{FF2B5EF4-FFF2-40B4-BE49-F238E27FC236}">
                <a16:creationId xmlns:a16="http://schemas.microsoft.com/office/drawing/2014/main" id="{3DDA6340-58CC-3D83-9B2E-E7A77B73A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64" y="-42123"/>
            <a:ext cx="3571875" cy="634365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E423FA83-FDAF-96D7-8E6D-71D8D8D41172}"/>
              </a:ext>
            </a:extLst>
          </p:cNvPr>
          <p:cNvSpPr/>
          <p:nvPr/>
        </p:nvSpPr>
        <p:spPr>
          <a:xfrm>
            <a:off x="1031598" y="358698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Incident Analysis</a:t>
            </a:r>
            <a:endParaRPr lang="en-US" sz="4800" dirty="0">
              <a:solidFill>
                <a:srgbClr val="EDEBD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9426A-1736-F3BE-662D-654E5DD64FA5}"/>
              </a:ext>
            </a:extLst>
          </p:cNvPr>
          <p:cNvSpPr txBox="1"/>
          <p:nvPr/>
        </p:nvSpPr>
        <p:spPr>
          <a:xfrm>
            <a:off x="1031598" y="1184991"/>
            <a:ext cx="2169936" cy="701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Fleeing Suspects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6592D-F568-B256-969A-06B3967D09F0}"/>
              </a:ext>
            </a:extLst>
          </p:cNvPr>
          <p:cNvSpPr txBox="1"/>
          <p:nvPr/>
        </p:nvSpPr>
        <p:spPr>
          <a:xfrm>
            <a:off x="3651626" y="1345570"/>
            <a:ext cx="3376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Armed Status Distribution 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 Mental Illness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318EA3-5BFB-05C4-33BB-231A2EF4D02D}"/>
              </a:ext>
            </a:extLst>
          </p:cNvPr>
          <p:cNvSpPr txBox="1"/>
          <p:nvPr/>
        </p:nvSpPr>
        <p:spPr>
          <a:xfrm>
            <a:off x="7478291" y="1345570"/>
            <a:ext cx="21689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Threat Segment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Percentage</a:t>
            </a: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CBA0A12C-1EE2-FE16-9AC8-70E0A9831572}"/>
              </a:ext>
            </a:extLst>
          </p:cNvPr>
          <p:cNvSpPr/>
          <p:nvPr/>
        </p:nvSpPr>
        <p:spPr>
          <a:xfrm>
            <a:off x="871396" y="1326433"/>
            <a:ext cx="2486541" cy="746159"/>
          </a:xfrm>
          <a:prstGeom prst="roundRect">
            <a:avLst>
              <a:gd name="adj" fmla="val 32306"/>
            </a:avLst>
          </a:prstGeom>
          <a:noFill/>
          <a:ln w="57150">
            <a:solidFill>
              <a:srgbClr val="81010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3D7B2F-0184-EB87-E990-E4CD4BAAC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82" y="2759558"/>
            <a:ext cx="4762500" cy="335029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48D2CD1-F289-13A7-2592-4093ED95F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653" y="2928716"/>
            <a:ext cx="5729449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Gun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is Dominant: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Incidents where the victim was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fleeing with a gun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are by far the most frequent, with a count of approximately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2,100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This corresponds to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High Risk (Fleeing with Gun)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threat segment (Segment 5).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B00CD91-4F4C-EF6B-8B19-5E2F7B98A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782" y="4690442"/>
            <a:ext cx="513593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 Knife and vehicle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Fleeing incidents involving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knife</a:t>
            </a:r>
            <a:r>
              <a:rPr lang="en-US" alt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vehicle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(less than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B1717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250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DEBDD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) which is the least.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B5210-146D-D11E-FCE4-7DFAC8E68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76C1B3-0FBD-9D6C-6CCE-00FB9CB551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462DBEA-09B6-9BEE-8B89-E55D86107372}"/>
              </a:ext>
            </a:extLst>
          </p:cNvPr>
          <p:cNvSpPr/>
          <p:nvPr/>
        </p:nvSpPr>
        <p:spPr>
          <a:xfrm>
            <a:off x="773282" y="1277595"/>
            <a:ext cx="10645436" cy="843836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8A17F2DC-3A48-F4DD-C4FE-6CB0F4323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00" y="6301527"/>
            <a:ext cx="4505325" cy="4505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72B0EB1-A50A-58E7-2513-66412F22F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6596" y="2053456"/>
            <a:ext cx="4762500" cy="4762500"/>
          </a:xfrm>
          <a:prstGeom prst="rect">
            <a:avLst/>
          </a:prstGeom>
        </p:spPr>
      </p:pic>
      <p:pic>
        <p:nvPicPr>
          <p:cNvPr id="26" name="Picture 25" descr="A black telephone receiver from a string&#10;&#10;AI-generated content may be incorrect.">
            <a:extLst>
              <a:ext uri="{FF2B5EF4-FFF2-40B4-BE49-F238E27FC236}">
                <a16:creationId xmlns:a16="http://schemas.microsoft.com/office/drawing/2014/main" id="{1B462FC5-0B7E-8550-5963-3F23FC33A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64" y="-42123"/>
            <a:ext cx="3571875" cy="634365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61210D81-1E01-73CA-5441-B2CE0698F8BB}"/>
              </a:ext>
            </a:extLst>
          </p:cNvPr>
          <p:cNvSpPr/>
          <p:nvPr/>
        </p:nvSpPr>
        <p:spPr>
          <a:xfrm>
            <a:off x="1031598" y="358698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Incident Analysis</a:t>
            </a:r>
            <a:endParaRPr lang="en-US" sz="4800" dirty="0">
              <a:solidFill>
                <a:srgbClr val="EDEBD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906F3D-C04B-71DD-2B3D-C884EFDD8BA8}"/>
              </a:ext>
            </a:extLst>
          </p:cNvPr>
          <p:cNvSpPr txBox="1"/>
          <p:nvPr/>
        </p:nvSpPr>
        <p:spPr>
          <a:xfrm>
            <a:off x="1031598" y="1184991"/>
            <a:ext cx="2169936" cy="701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Fleeing Suspects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7E581-C9A4-A31E-1E11-BA8DF4ECD9CD}"/>
              </a:ext>
            </a:extLst>
          </p:cNvPr>
          <p:cNvSpPr txBox="1"/>
          <p:nvPr/>
        </p:nvSpPr>
        <p:spPr>
          <a:xfrm>
            <a:off x="3651626" y="1345570"/>
            <a:ext cx="3376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Armed Status Distribution 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 Mental Illness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CE2DDC-2E67-D39B-1A09-4D5FECD4697E}"/>
              </a:ext>
            </a:extLst>
          </p:cNvPr>
          <p:cNvSpPr txBox="1"/>
          <p:nvPr/>
        </p:nvSpPr>
        <p:spPr>
          <a:xfrm>
            <a:off x="7478291" y="1345570"/>
            <a:ext cx="21689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Threat Segment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Percentage</a:t>
            </a: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CC21E1CB-46FF-7CF7-4756-EE5AC1D595B7}"/>
              </a:ext>
            </a:extLst>
          </p:cNvPr>
          <p:cNvSpPr/>
          <p:nvPr/>
        </p:nvSpPr>
        <p:spPr>
          <a:xfrm>
            <a:off x="871396" y="1326433"/>
            <a:ext cx="2486541" cy="746159"/>
          </a:xfrm>
          <a:prstGeom prst="roundRect">
            <a:avLst>
              <a:gd name="adj" fmla="val 32306"/>
            </a:avLst>
          </a:prstGeom>
          <a:noFill/>
          <a:ln w="57150">
            <a:solidFill>
              <a:srgbClr val="81010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4CD3CF6-9D4F-848F-CF4D-D39ADED7F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598" y="3107207"/>
            <a:ext cx="8342866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significant number of fatalities occur while suspects are fleeing, often when they pose no immediate threat to officers or the public. </a:t>
            </a:r>
            <a:endParaRPr lang="en-US" alt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EA505C5-2304-1F67-DC95-B25ADD88B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598" y="4920443"/>
            <a:ext cx="817930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Enforce a strict "No-Shoot" policy for fleeing suspects unless there is a confirmed, imminent lethal threat. </a:t>
            </a:r>
            <a:endParaRPr lang="en-US" alt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AD65C18C-A884-FA1B-2F1C-018FCB4571F7}"/>
              </a:ext>
            </a:extLst>
          </p:cNvPr>
          <p:cNvSpPr/>
          <p:nvPr/>
        </p:nvSpPr>
        <p:spPr>
          <a:xfrm>
            <a:off x="1108387" y="2548932"/>
            <a:ext cx="1006279" cy="41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Insight:</a:t>
            </a: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1CB80BB6-62C2-87EA-65C0-CF3C9EB74124}"/>
              </a:ext>
            </a:extLst>
          </p:cNvPr>
          <p:cNvSpPr/>
          <p:nvPr/>
        </p:nvSpPr>
        <p:spPr>
          <a:xfrm>
            <a:off x="1108386" y="4298751"/>
            <a:ext cx="2249551" cy="41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Recommendation: </a:t>
            </a:r>
          </a:p>
        </p:txBody>
      </p:sp>
    </p:spTree>
    <p:extLst>
      <p:ext uri="{BB962C8B-B14F-4D97-AF65-F5344CB8AC3E}">
        <p14:creationId xmlns:p14="http://schemas.microsoft.com/office/powerpoint/2010/main" val="53928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74D0C-332B-C402-4B58-5AB10949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62FA6E-A3C8-6424-4D13-832CA8F6E8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0A60093B-EAF2-8732-2C51-0873C8911C80}"/>
              </a:ext>
            </a:extLst>
          </p:cNvPr>
          <p:cNvSpPr/>
          <p:nvPr/>
        </p:nvSpPr>
        <p:spPr>
          <a:xfrm>
            <a:off x="773282" y="1277595"/>
            <a:ext cx="10645436" cy="843836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441506C1-08A7-4A64-AA68-EED4238AB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00" y="6301527"/>
            <a:ext cx="4505325" cy="4505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2140C1-7A25-4868-EE10-E82A3565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6596" y="2053456"/>
            <a:ext cx="4762500" cy="4762500"/>
          </a:xfrm>
          <a:prstGeom prst="rect">
            <a:avLst/>
          </a:prstGeom>
        </p:spPr>
      </p:pic>
      <p:pic>
        <p:nvPicPr>
          <p:cNvPr id="26" name="Picture 25" descr="A black telephone receiver from a string&#10;&#10;AI-generated content may be incorrect.">
            <a:extLst>
              <a:ext uri="{FF2B5EF4-FFF2-40B4-BE49-F238E27FC236}">
                <a16:creationId xmlns:a16="http://schemas.microsoft.com/office/drawing/2014/main" id="{BA90F4CC-EA6B-8FFD-1FF4-7C1150323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64" y="-42123"/>
            <a:ext cx="3571875" cy="634365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CE3FC9A9-E6AF-C6EF-0DAE-0B802D1AA7A8}"/>
              </a:ext>
            </a:extLst>
          </p:cNvPr>
          <p:cNvSpPr/>
          <p:nvPr/>
        </p:nvSpPr>
        <p:spPr>
          <a:xfrm>
            <a:off x="1031598" y="358698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Incident Analysis</a:t>
            </a:r>
            <a:endParaRPr lang="en-US" sz="4800" dirty="0">
              <a:solidFill>
                <a:srgbClr val="EDEBD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FFF898-B1A4-1B56-54B8-35B9B439604D}"/>
              </a:ext>
            </a:extLst>
          </p:cNvPr>
          <p:cNvSpPr txBox="1"/>
          <p:nvPr/>
        </p:nvSpPr>
        <p:spPr>
          <a:xfrm>
            <a:off x="1031598" y="1184991"/>
            <a:ext cx="2169936" cy="701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Fleeing Suspects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1EEF3-D44E-4772-64E5-051D61B66D59}"/>
              </a:ext>
            </a:extLst>
          </p:cNvPr>
          <p:cNvSpPr txBox="1"/>
          <p:nvPr/>
        </p:nvSpPr>
        <p:spPr>
          <a:xfrm>
            <a:off x="3651626" y="1345570"/>
            <a:ext cx="3376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Armed Status Distribution 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 Mental Illness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41F700-FFCD-100A-CBED-4CD3C224928C}"/>
              </a:ext>
            </a:extLst>
          </p:cNvPr>
          <p:cNvSpPr txBox="1"/>
          <p:nvPr/>
        </p:nvSpPr>
        <p:spPr>
          <a:xfrm>
            <a:off x="7478291" y="1345570"/>
            <a:ext cx="21689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Threat Segment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Percentage</a:t>
            </a: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819D2A19-DD22-CD85-A528-EAF0EDAD0FA2}"/>
              </a:ext>
            </a:extLst>
          </p:cNvPr>
          <p:cNvSpPr/>
          <p:nvPr/>
        </p:nvSpPr>
        <p:spPr>
          <a:xfrm>
            <a:off x="3593337" y="1326433"/>
            <a:ext cx="3376573" cy="746159"/>
          </a:xfrm>
          <a:prstGeom prst="roundRect">
            <a:avLst>
              <a:gd name="adj" fmla="val 32306"/>
            </a:avLst>
          </a:prstGeom>
          <a:noFill/>
          <a:ln w="57150">
            <a:solidFill>
              <a:srgbClr val="81010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" name="Picture 1" descr="A graph of a person with a number of bars&#10;&#10;AI-generated content may be incorrect.">
            <a:extLst>
              <a:ext uri="{FF2B5EF4-FFF2-40B4-BE49-F238E27FC236}">
                <a16:creationId xmlns:a16="http://schemas.microsoft.com/office/drawing/2014/main" id="{0F6C0A9C-EB92-1AB9-172C-CA5E591AD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82" y="2748590"/>
            <a:ext cx="4762500" cy="33502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4FD4A7-78D2-B679-2519-AF3BBCB3FBDE}"/>
              </a:ext>
            </a:extLst>
          </p:cNvPr>
          <p:cNvSpPr txBox="1"/>
          <p:nvPr/>
        </p:nvSpPr>
        <p:spPr>
          <a:xfrm>
            <a:off x="5642105" y="2720712"/>
            <a:ext cx="55314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Gun Incidents: </a:t>
            </a:r>
          </a:p>
          <a:p>
            <a:pPr>
              <a:buNone/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Incidents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without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mental illness signs involve a gun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65.5%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the time.</a:t>
            </a:r>
          </a:p>
          <a:p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Incidents 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mental illness signs involve a gun 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56.8%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of the time.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E9093-0574-A9C9-083B-62ED8615DAA4}"/>
              </a:ext>
            </a:extLst>
          </p:cNvPr>
          <p:cNvSpPr txBox="1"/>
          <p:nvPr/>
        </p:nvSpPr>
        <p:spPr>
          <a:xfrm>
            <a:off x="5642105" y="4558196"/>
            <a:ext cx="51076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Knife Incidents:</a:t>
            </a:r>
          </a:p>
          <a:p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Incidents 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without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mental illness signs involve a knife 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17.2%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of the time.</a:t>
            </a:r>
          </a:p>
          <a:p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Incidents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mental illness signs involve a knife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29.1%</a:t>
            </a: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 the time.</a:t>
            </a:r>
          </a:p>
        </p:txBody>
      </p:sp>
    </p:spTree>
    <p:extLst>
      <p:ext uri="{BB962C8B-B14F-4D97-AF65-F5344CB8AC3E}">
        <p14:creationId xmlns:p14="http://schemas.microsoft.com/office/powerpoint/2010/main" val="195348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F3476-9D20-D16B-7827-F696D034B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AB10D6-2A6A-9EB5-0325-A9552C9DF3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FF1BAA-1A5A-81AB-06F9-C4D57DBB32A0}"/>
              </a:ext>
            </a:extLst>
          </p:cNvPr>
          <p:cNvSpPr/>
          <p:nvPr/>
        </p:nvSpPr>
        <p:spPr>
          <a:xfrm>
            <a:off x="-654941" y="270039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70D17B-26DC-A2BC-C436-98F38FE4E839}"/>
              </a:ext>
            </a:extLst>
          </p:cNvPr>
          <p:cNvSpPr/>
          <p:nvPr/>
        </p:nvSpPr>
        <p:spPr>
          <a:xfrm>
            <a:off x="7279478" y="270039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AC6C7-4696-2315-B2F9-50ACEC7CBAE2}"/>
              </a:ext>
            </a:extLst>
          </p:cNvPr>
          <p:cNvSpPr txBox="1"/>
          <p:nvPr/>
        </p:nvSpPr>
        <p:spPr>
          <a:xfrm>
            <a:off x="650851" y="261839"/>
            <a:ext cx="1049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DEBDD"/>
                </a:solidFill>
              </a:rPr>
              <a:t>Understanding the Variables: Incident Granularity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4C51A-FF59-A9FA-880E-5DD6B885B116}"/>
              </a:ext>
            </a:extLst>
          </p:cNvPr>
          <p:cNvSpPr txBox="1"/>
          <p:nvPr/>
        </p:nvSpPr>
        <p:spPr>
          <a:xfrm>
            <a:off x="1229704" y="1170009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Demographics</a:t>
            </a:r>
            <a:r>
              <a:rPr lang="en-US" sz="16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Age, Gender, Race, and Name of the deceased.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90777-BC8A-42FB-23AC-1A46FE79FC84}"/>
              </a:ext>
            </a:extLst>
          </p:cNvPr>
          <p:cNvSpPr txBox="1"/>
          <p:nvPr/>
        </p:nvSpPr>
        <p:spPr>
          <a:xfrm>
            <a:off x="1229704" y="1909189"/>
            <a:ext cx="452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Threat Level: </a:t>
            </a:r>
            <a:r>
              <a:rPr lang="en-US" sz="16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Was the person armed? (Gun, knife, toy weapon, unarmed).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8A247-1F7B-7A43-F100-377AA831A256}"/>
              </a:ext>
            </a:extLst>
          </p:cNvPr>
          <p:cNvSpPr txBox="1"/>
          <p:nvPr/>
        </p:nvSpPr>
        <p:spPr>
          <a:xfrm>
            <a:off x="1229704" y="2648369"/>
            <a:ext cx="465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Behavior</a:t>
            </a:r>
            <a:r>
              <a:rPr lang="en-US" sz="16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Was the person fleeing? Attacking?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6EBF82-7AA4-430D-5A49-AFB11D7CB436}"/>
              </a:ext>
            </a:extLst>
          </p:cNvPr>
          <p:cNvSpPr txBox="1"/>
          <p:nvPr/>
        </p:nvSpPr>
        <p:spPr>
          <a:xfrm>
            <a:off x="7221191" y="1165001"/>
            <a:ext cx="4365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Mental Health</a:t>
            </a:r>
            <a:r>
              <a:rPr lang="en-US" sz="16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Indicators of mental illness.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C03721-9115-2922-DB95-5FAE72FF283F}"/>
              </a:ext>
            </a:extLst>
          </p:cNvPr>
          <p:cNvSpPr txBox="1"/>
          <p:nvPr/>
        </p:nvSpPr>
        <p:spPr>
          <a:xfrm>
            <a:off x="7221191" y="1857757"/>
            <a:ext cx="45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Accountability</a:t>
            </a:r>
            <a:r>
              <a:rPr lang="en-US" sz="16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Presence of Body Cameras.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7A5803-7F81-1E02-A042-71BD084DC5CD}"/>
              </a:ext>
            </a:extLst>
          </p:cNvPr>
          <p:cNvSpPr txBox="1"/>
          <p:nvPr/>
        </p:nvSpPr>
        <p:spPr>
          <a:xfrm>
            <a:off x="7279478" y="2593942"/>
            <a:ext cx="3779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Location: </a:t>
            </a:r>
            <a:r>
              <a:rPr lang="en-US" sz="16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 City and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66F8-217B-87C4-8695-868B7A31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8" y="3159581"/>
            <a:ext cx="11508723" cy="3426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620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0B9D1-3DCB-FC9F-25A6-DBD8C8B24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829779-FB2D-7EBB-0A47-FC202ED749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E05C8513-776A-78AE-E5CB-70CBE0AC3512}"/>
              </a:ext>
            </a:extLst>
          </p:cNvPr>
          <p:cNvSpPr/>
          <p:nvPr/>
        </p:nvSpPr>
        <p:spPr>
          <a:xfrm>
            <a:off x="773282" y="1277595"/>
            <a:ext cx="10645436" cy="843836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28B9F5C7-A322-E93F-9497-ED169AD94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00" y="6301527"/>
            <a:ext cx="4505325" cy="4505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BB33DF-9EF4-FF0C-66AA-3BD3540C4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6596" y="2053456"/>
            <a:ext cx="4762500" cy="4762500"/>
          </a:xfrm>
          <a:prstGeom prst="rect">
            <a:avLst/>
          </a:prstGeom>
        </p:spPr>
      </p:pic>
      <p:pic>
        <p:nvPicPr>
          <p:cNvPr id="26" name="Picture 25" descr="A black telephone receiver from a string&#10;&#10;AI-generated content may be incorrect.">
            <a:extLst>
              <a:ext uri="{FF2B5EF4-FFF2-40B4-BE49-F238E27FC236}">
                <a16:creationId xmlns:a16="http://schemas.microsoft.com/office/drawing/2014/main" id="{E67FAAC2-29E0-2130-C45B-E983C6E1D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64" y="-42123"/>
            <a:ext cx="3571875" cy="634365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27F93E52-971A-0EFC-9013-63215784A1DE}"/>
              </a:ext>
            </a:extLst>
          </p:cNvPr>
          <p:cNvSpPr/>
          <p:nvPr/>
        </p:nvSpPr>
        <p:spPr>
          <a:xfrm>
            <a:off x="1031598" y="358698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Incident Analysis</a:t>
            </a:r>
            <a:endParaRPr lang="en-US" sz="4800" dirty="0">
              <a:solidFill>
                <a:srgbClr val="EDEBD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93245-111F-C707-BEAE-D0EB099E3F3F}"/>
              </a:ext>
            </a:extLst>
          </p:cNvPr>
          <p:cNvSpPr txBox="1"/>
          <p:nvPr/>
        </p:nvSpPr>
        <p:spPr>
          <a:xfrm>
            <a:off x="1031598" y="1184991"/>
            <a:ext cx="2169936" cy="701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Fleeing Suspects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B9877-7C95-8B7D-BDB9-ED78007BCB1F}"/>
              </a:ext>
            </a:extLst>
          </p:cNvPr>
          <p:cNvSpPr txBox="1"/>
          <p:nvPr/>
        </p:nvSpPr>
        <p:spPr>
          <a:xfrm>
            <a:off x="3651626" y="1345570"/>
            <a:ext cx="3376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Armed Status Distribution 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 Mental Illness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139C7-80F5-70D1-8859-E2E6B66ABD89}"/>
              </a:ext>
            </a:extLst>
          </p:cNvPr>
          <p:cNvSpPr txBox="1"/>
          <p:nvPr/>
        </p:nvSpPr>
        <p:spPr>
          <a:xfrm>
            <a:off x="7478291" y="1345570"/>
            <a:ext cx="21689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Threat Segment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Percentage</a:t>
            </a: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2E2DFC74-5A85-3222-55AC-E8231E26953F}"/>
              </a:ext>
            </a:extLst>
          </p:cNvPr>
          <p:cNvSpPr/>
          <p:nvPr/>
        </p:nvSpPr>
        <p:spPr>
          <a:xfrm>
            <a:off x="3593337" y="1326433"/>
            <a:ext cx="3376573" cy="746159"/>
          </a:xfrm>
          <a:prstGeom prst="roundRect">
            <a:avLst>
              <a:gd name="adj" fmla="val 32306"/>
            </a:avLst>
          </a:prstGeom>
          <a:noFill/>
          <a:ln w="57150">
            <a:solidFill>
              <a:srgbClr val="81010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ext 9">
            <a:extLst>
              <a:ext uri="{FF2B5EF4-FFF2-40B4-BE49-F238E27FC236}">
                <a16:creationId xmlns:a16="http://schemas.microsoft.com/office/drawing/2014/main" id="{196F6617-E704-A17D-C24C-3BDD1983834E}"/>
              </a:ext>
            </a:extLst>
          </p:cNvPr>
          <p:cNvSpPr/>
          <p:nvPr/>
        </p:nvSpPr>
        <p:spPr>
          <a:xfrm>
            <a:off x="1031598" y="2542948"/>
            <a:ext cx="2396591" cy="41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Insight: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CC3F2C6-9A0D-177F-F15A-CA272C817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477" y="2888039"/>
            <a:ext cx="97312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signs of mental illness are present, the incidents are less likely to involve a gun and significantly more likely to involve a knife or non-lethal objects.</a:t>
            </a:r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621B6F06-AC33-BA63-834E-4469CC51F351}"/>
              </a:ext>
            </a:extLst>
          </p:cNvPr>
          <p:cNvSpPr/>
          <p:nvPr/>
        </p:nvSpPr>
        <p:spPr>
          <a:xfrm>
            <a:off x="1108386" y="4298751"/>
            <a:ext cx="2249551" cy="41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Recommendation: 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B4E4605-D98E-7BA4-34E1-DF1D4192D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598" y="4496767"/>
            <a:ext cx="952860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Dispatch specialized Crisis Intervention Teams (CIT) with medical professionals for mental health emergency calls.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EDEBDD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0211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30A32-3717-5545-FC90-FABEC7CD8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A39BDF-D486-22DE-7AF0-555634998C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0EC2006-C1BC-F907-EC89-1403FA8DFD6B}"/>
              </a:ext>
            </a:extLst>
          </p:cNvPr>
          <p:cNvSpPr/>
          <p:nvPr/>
        </p:nvSpPr>
        <p:spPr>
          <a:xfrm>
            <a:off x="773282" y="1277595"/>
            <a:ext cx="10645436" cy="843836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BAAEDBD7-308D-2065-395F-341A88EA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00" y="6301527"/>
            <a:ext cx="4505325" cy="4505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088379-AA3F-6481-3E3F-E4DD4EE36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6596" y="2053456"/>
            <a:ext cx="4762500" cy="4762500"/>
          </a:xfrm>
          <a:prstGeom prst="rect">
            <a:avLst/>
          </a:prstGeom>
        </p:spPr>
      </p:pic>
      <p:pic>
        <p:nvPicPr>
          <p:cNvPr id="26" name="Picture 25" descr="A black telephone receiver from a string&#10;&#10;AI-generated content may be incorrect.">
            <a:extLst>
              <a:ext uri="{FF2B5EF4-FFF2-40B4-BE49-F238E27FC236}">
                <a16:creationId xmlns:a16="http://schemas.microsoft.com/office/drawing/2014/main" id="{27127DAF-F7F0-34A0-5297-5DD61A865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64" y="-42123"/>
            <a:ext cx="3571875" cy="634365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47D4EA5D-67CC-ED22-880A-3F9D155EF750}"/>
              </a:ext>
            </a:extLst>
          </p:cNvPr>
          <p:cNvSpPr/>
          <p:nvPr/>
        </p:nvSpPr>
        <p:spPr>
          <a:xfrm>
            <a:off x="1031598" y="358698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Incident Analysis</a:t>
            </a:r>
            <a:endParaRPr lang="en-US" sz="4800" dirty="0">
              <a:solidFill>
                <a:srgbClr val="EDEBD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DBF542-4E71-436B-3680-2032413BF0E1}"/>
              </a:ext>
            </a:extLst>
          </p:cNvPr>
          <p:cNvSpPr txBox="1"/>
          <p:nvPr/>
        </p:nvSpPr>
        <p:spPr>
          <a:xfrm>
            <a:off x="1031598" y="1184991"/>
            <a:ext cx="2169936" cy="701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Fleeing Suspects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8BBC3-09E8-44F3-17CB-41CF76B16B46}"/>
              </a:ext>
            </a:extLst>
          </p:cNvPr>
          <p:cNvSpPr txBox="1"/>
          <p:nvPr/>
        </p:nvSpPr>
        <p:spPr>
          <a:xfrm>
            <a:off x="3651626" y="1345570"/>
            <a:ext cx="3376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Armed Status Distribution 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 Mental Illness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9425CC-D20F-C13C-FEA8-E2A12C55BE69}"/>
              </a:ext>
            </a:extLst>
          </p:cNvPr>
          <p:cNvSpPr txBox="1"/>
          <p:nvPr/>
        </p:nvSpPr>
        <p:spPr>
          <a:xfrm>
            <a:off x="7478291" y="1345570"/>
            <a:ext cx="21689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Threat Segment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Percentage</a:t>
            </a: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CECF242E-8124-CA52-E3B7-3FC90FD6B090}"/>
              </a:ext>
            </a:extLst>
          </p:cNvPr>
          <p:cNvSpPr/>
          <p:nvPr/>
        </p:nvSpPr>
        <p:spPr>
          <a:xfrm>
            <a:off x="7252790" y="1326433"/>
            <a:ext cx="2670458" cy="746159"/>
          </a:xfrm>
          <a:prstGeom prst="roundRect">
            <a:avLst>
              <a:gd name="adj" fmla="val 32306"/>
            </a:avLst>
          </a:prstGeom>
          <a:noFill/>
          <a:ln w="57150">
            <a:solidFill>
              <a:srgbClr val="81010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" name="Picture 1" descr="A graph showing a distribution of threat&#10;&#10;AI-generated content may be incorrect.">
            <a:extLst>
              <a:ext uri="{FF2B5EF4-FFF2-40B4-BE49-F238E27FC236}">
                <a16:creationId xmlns:a16="http://schemas.microsoft.com/office/drawing/2014/main" id="{EFCF600A-8088-C0EB-1E9B-43863BCFD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82" y="2748590"/>
            <a:ext cx="4762500" cy="33502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F4725F-77C2-AB02-B9B0-A920973DE563}"/>
              </a:ext>
            </a:extLst>
          </p:cNvPr>
          <p:cNvSpPr txBox="1"/>
          <p:nvPr/>
        </p:nvSpPr>
        <p:spPr>
          <a:xfrm>
            <a:off x="5633555" y="3703647"/>
            <a:ext cx="53601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dataset is highly concentrated in incidents involving guns, either through static confrontation or while the victim is fleeing.</a:t>
            </a:r>
          </a:p>
        </p:txBody>
      </p:sp>
    </p:spTree>
    <p:extLst>
      <p:ext uri="{BB962C8B-B14F-4D97-AF65-F5344CB8AC3E}">
        <p14:creationId xmlns:p14="http://schemas.microsoft.com/office/powerpoint/2010/main" val="41408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6234C-C303-8815-FE70-E943914F1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109A27-268F-E45F-FCC1-E48C0ED480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E18CFFB-248D-B9DF-18EA-381A60D4E544}"/>
              </a:ext>
            </a:extLst>
          </p:cNvPr>
          <p:cNvSpPr/>
          <p:nvPr/>
        </p:nvSpPr>
        <p:spPr>
          <a:xfrm>
            <a:off x="773282" y="1277595"/>
            <a:ext cx="10645436" cy="843836"/>
          </a:xfrm>
          <a:prstGeom prst="roundRect">
            <a:avLst>
              <a:gd name="adj" fmla="val 32306"/>
            </a:avLst>
          </a:prstGeom>
          <a:solidFill>
            <a:srgbClr val="EDEBDD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B33F3B2-F147-D92B-831F-B4AB33872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6596" y="2053456"/>
            <a:ext cx="4762500" cy="4762500"/>
          </a:xfrm>
          <a:prstGeom prst="rect">
            <a:avLst/>
          </a:prstGeom>
        </p:spPr>
      </p:pic>
      <p:pic>
        <p:nvPicPr>
          <p:cNvPr id="26" name="Picture 25" descr="A black telephone receiver from a string&#10;&#10;AI-generated content may be incorrect.">
            <a:extLst>
              <a:ext uri="{FF2B5EF4-FFF2-40B4-BE49-F238E27FC236}">
                <a16:creationId xmlns:a16="http://schemas.microsoft.com/office/drawing/2014/main" id="{05908B0D-BD6F-60AD-A004-6117704B6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64" y="-42123"/>
            <a:ext cx="3571875" cy="634365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F08F6020-30D8-F51E-59C8-11D2AD7891A4}"/>
              </a:ext>
            </a:extLst>
          </p:cNvPr>
          <p:cNvSpPr/>
          <p:nvPr/>
        </p:nvSpPr>
        <p:spPr>
          <a:xfrm>
            <a:off x="1031598" y="358698"/>
            <a:ext cx="7556421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EDEB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Incident Analysis</a:t>
            </a:r>
            <a:endParaRPr lang="en-US" sz="4800" dirty="0">
              <a:solidFill>
                <a:srgbClr val="EDEBD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34B1B-B576-8583-23E9-B9F0F7348F86}"/>
              </a:ext>
            </a:extLst>
          </p:cNvPr>
          <p:cNvSpPr txBox="1"/>
          <p:nvPr/>
        </p:nvSpPr>
        <p:spPr>
          <a:xfrm>
            <a:off x="1031598" y="1184991"/>
            <a:ext cx="2169936" cy="701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Fleeing Suspects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7F1D9-A14C-F8B5-A71A-6B863A225BCF}"/>
              </a:ext>
            </a:extLst>
          </p:cNvPr>
          <p:cNvSpPr txBox="1"/>
          <p:nvPr/>
        </p:nvSpPr>
        <p:spPr>
          <a:xfrm>
            <a:off x="3651626" y="1345570"/>
            <a:ext cx="3376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Armed Status Distribution 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 Mental Illness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D67D95-C5F0-61FB-35C5-4EF550BC033C}"/>
              </a:ext>
            </a:extLst>
          </p:cNvPr>
          <p:cNvSpPr txBox="1"/>
          <p:nvPr/>
        </p:nvSpPr>
        <p:spPr>
          <a:xfrm>
            <a:off x="7478291" y="1345570"/>
            <a:ext cx="21689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Threat Segment</a:t>
            </a:r>
          </a:p>
          <a:p>
            <a:pPr algn="ctr"/>
            <a:r>
              <a:rPr lang="en-US" sz="2000" dirty="0">
                <a:solidFill>
                  <a:srgbClr val="8101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Percentage</a:t>
            </a: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8B65EB51-2699-DC24-C070-9DA0C21C0610}"/>
              </a:ext>
            </a:extLst>
          </p:cNvPr>
          <p:cNvSpPr/>
          <p:nvPr/>
        </p:nvSpPr>
        <p:spPr>
          <a:xfrm>
            <a:off x="7252790" y="1326433"/>
            <a:ext cx="2670458" cy="746159"/>
          </a:xfrm>
          <a:prstGeom prst="roundRect">
            <a:avLst>
              <a:gd name="adj" fmla="val 32306"/>
            </a:avLst>
          </a:prstGeom>
          <a:noFill/>
          <a:ln w="57150">
            <a:solidFill>
              <a:srgbClr val="81010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ext 9">
            <a:extLst>
              <a:ext uri="{FF2B5EF4-FFF2-40B4-BE49-F238E27FC236}">
                <a16:creationId xmlns:a16="http://schemas.microsoft.com/office/drawing/2014/main" id="{177D878F-11A2-B492-691E-51602FA0EB4C}"/>
              </a:ext>
            </a:extLst>
          </p:cNvPr>
          <p:cNvSpPr/>
          <p:nvPr/>
        </p:nvSpPr>
        <p:spPr>
          <a:xfrm>
            <a:off x="1031598" y="2542948"/>
            <a:ext cx="2396591" cy="41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Insight:</a:t>
            </a: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77CED3AE-B39E-4970-1B79-B0F432EECFF5}"/>
              </a:ext>
            </a:extLst>
          </p:cNvPr>
          <p:cNvSpPr/>
          <p:nvPr/>
        </p:nvSpPr>
        <p:spPr>
          <a:xfrm>
            <a:off x="1108386" y="4298751"/>
            <a:ext cx="2249551" cy="41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Recommendation: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899BC34-492A-AD91-EB12-FBC5BE2E5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477" y="2888039"/>
            <a:ext cx="97312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Fatal force is still recorded in "Minimal Threat" scenarios, suggesting missed opportunities for de escalation. </a:t>
            </a:r>
            <a:endParaRPr lang="en-US" alt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1090620-CE5A-8F34-03C1-5045EC696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598" y="4496767"/>
            <a:ext cx="952860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EDEBDD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a "Zero-Tolerance" goal for fatalities in low-risk segments and hold leadership accountable for these outcomes.</a:t>
            </a:r>
            <a:endParaRPr lang="en-US" altLang="en-US" sz="2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464741-4670-DDA4-9F6B-4A996D2079E2}"/>
              </a:ext>
            </a:extLst>
          </p:cNvPr>
          <p:cNvSpPr/>
          <p:nvPr/>
        </p:nvSpPr>
        <p:spPr>
          <a:xfrm>
            <a:off x="1112332" y="7829536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202F11-F6CB-7FBE-27CD-6B32C2B6B544}"/>
              </a:ext>
            </a:extLst>
          </p:cNvPr>
          <p:cNvSpPr/>
          <p:nvPr/>
        </p:nvSpPr>
        <p:spPr>
          <a:xfrm>
            <a:off x="5592937" y="7829536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hand with an object shaped finger&#10;&#10;AI-generated content may be incorrect.">
            <a:extLst>
              <a:ext uri="{FF2B5EF4-FFF2-40B4-BE49-F238E27FC236}">
                <a16:creationId xmlns:a16="http://schemas.microsoft.com/office/drawing/2014/main" id="{D8D11A54-B37D-60C6-5120-8BB782130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404" y="7175540"/>
            <a:ext cx="4167051" cy="4167051"/>
          </a:xfrm>
          <a:prstGeom prst="rect">
            <a:avLst/>
          </a:prstGeom>
        </p:spPr>
      </p:pic>
      <p:pic>
        <p:nvPicPr>
          <p:cNvPr id="18" name="Picture 17" descr="A black camera with a clip&#10;&#10;AI-generated content may be incorrect.">
            <a:extLst>
              <a:ext uri="{FF2B5EF4-FFF2-40B4-BE49-F238E27FC236}">
                <a16:creationId xmlns:a16="http://schemas.microsoft.com/office/drawing/2014/main" id="{172914DF-97B8-1980-C4F1-935679A61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87" y="7052980"/>
            <a:ext cx="3917751" cy="3917751"/>
          </a:xfrm>
          <a:prstGeom prst="rect">
            <a:avLst/>
          </a:prstGeom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A703CDF6-5234-0455-A66D-D89C3EEC588D}"/>
              </a:ext>
            </a:extLst>
          </p:cNvPr>
          <p:cNvSpPr/>
          <p:nvPr/>
        </p:nvSpPr>
        <p:spPr>
          <a:xfrm>
            <a:off x="5339912" y="-673144"/>
            <a:ext cx="1909189" cy="1142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17000" b="1" dirty="0">
                <a:solidFill>
                  <a:schemeClr val="bg1"/>
                </a:solidFill>
                <a:latin typeface="BadaBoom BB" panose="020B0603050302020204" pitchFamily="34" charset="0"/>
                <a:ea typeface="Mona Sans Semi Bold" pitchFamily="34" charset="-122"/>
                <a:cs typeface="Mona Sans Semi Bold" pitchFamily="34" charset="-120"/>
              </a:rPr>
              <a:t>VS</a:t>
            </a:r>
            <a:endParaRPr lang="en-US" sz="17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5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C0003-BA89-5038-1FE7-CA26144CF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DFC0A7-96D4-FA6E-A08A-3FAEE8CACC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7194FFDE-4DAE-BBC5-8AA8-4AB0FE80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00" y="6301527"/>
            <a:ext cx="4505325" cy="4505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E78AAF5-E4F3-D68D-ABF6-C182D769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6596" y="2053456"/>
            <a:ext cx="4762500" cy="4762500"/>
          </a:xfrm>
          <a:prstGeom prst="rect">
            <a:avLst/>
          </a:prstGeom>
        </p:spPr>
      </p:pic>
      <p:pic>
        <p:nvPicPr>
          <p:cNvPr id="26" name="Picture 25" descr="A black telephone receiver from a string&#10;&#10;AI-generated content may be incorrect.">
            <a:extLst>
              <a:ext uri="{FF2B5EF4-FFF2-40B4-BE49-F238E27FC236}">
                <a16:creationId xmlns:a16="http://schemas.microsoft.com/office/drawing/2014/main" id="{5D1D0F55-8354-CBB9-530C-6A93935CA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464" y="-5855152"/>
            <a:ext cx="3571875" cy="6343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9284A6C-8518-080B-F8D9-9DDD7A7BE417}"/>
              </a:ext>
            </a:extLst>
          </p:cNvPr>
          <p:cNvSpPr/>
          <p:nvPr/>
        </p:nvSpPr>
        <p:spPr>
          <a:xfrm>
            <a:off x="1112332" y="300517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4E11EE-8E09-EA30-E742-FC992F69A61D}"/>
              </a:ext>
            </a:extLst>
          </p:cNvPr>
          <p:cNvSpPr/>
          <p:nvPr/>
        </p:nvSpPr>
        <p:spPr>
          <a:xfrm>
            <a:off x="5592937" y="300517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A471B123-5BF1-037B-4A5F-19B75C903918}"/>
              </a:ext>
            </a:extLst>
          </p:cNvPr>
          <p:cNvSpPr/>
          <p:nvPr/>
        </p:nvSpPr>
        <p:spPr>
          <a:xfrm>
            <a:off x="5300752" y="3863696"/>
            <a:ext cx="1909189" cy="1142019"/>
          </a:xfrm>
          <a:prstGeom prst="rect">
            <a:avLst/>
          </a:prstGeom>
          <a:noFill/>
          <a:ln/>
          <a:effectLst>
            <a:outerShdw blurRad="50800" dist="292100" algn="l" rotWithShape="0">
              <a:srgbClr val="810100">
                <a:alpha val="40000"/>
              </a:srgbClr>
            </a:outerShdw>
          </a:effectLst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17000" b="1" dirty="0">
                <a:solidFill>
                  <a:schemeClr val="bg1"/>
                </a:solidFill>
                <a:latin typeface="BadaBoom BB" panose="020B0603050302020204" pitchFamily="34" charset="0"/>
                <a:ea typeface="Mona Sans Semi Bold" pitchFamily="34" charset="-122"/>
                <a:cs typeface="Mona Sans Semi Bold" pitchFamily="34" charset="-120"/>
              </a:rPr>
              <a:t>VS</a:t>
            </a:r>
            <a:endParaRPr lang="en-US" sz="17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13" name="Picture 12" descr="A black camera with a clip&#10;&#10;AI-generated content may be incorrect.">
            <a:extLst>
              <a:ext uri="{FF2B5EF4-FFF2-40B4-BE49-F238E27FC236}">
                <a16:creationId xmlns:a16="http://schemas.microsoft.com/office/drawing/2014/main" id="{4C0B6918-6EDD-7D77-3EC4-2AFC5DFE5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87" y="2228619"/>
            <a:ext cx="3917751" cy="3917751"/>
          </a:xfrm>
          <a:prstGeom prst="rect">
            <a:avLst/>
          </a:prstGeom>
        </p:spPr>
      </p:pic>
      <p:pic>
        <p:nvPicPr>
          <p:cNvPr id="24" name="Picture 23" descr="A hand with an object shaped finger&#10;&#10;AI-generated content may be incorrect.">
            <a:extLst>
              <a:ext uri="{FF2B5EF4-FFF2-40B4-BE49-F238E27FC236}">
                <a16:creationId xmlns:a16="http://schemas.microsoft.com/office/drawing/2014/main" id="{E9FC6621-FBB7-271C-D4C0-70A23CE85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404" y="2351179"/>
            <a:ext cx="4167051" cy="4167051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37816226-7906-991E-1ECB-234588A3E460}"/>
              </a:ext>
            </a:extLst>
          </p:cNvPr>
          <p:cNvSpPr/>
          <p:nvPr/>
        </p:nvSpPr>
        <p:spPr>
          <a:xfrm>
            <a:off x="4115092" y="623691"/>
            <a:ext cx="4500767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Police Analysis</a:t>
            </a:r>
            <a:endParaRPr lang="en-US" sz="48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8C6A18-1B5B-FCA4-F589-76BA0CA62B82}"/>
              </a:ext>
            </a:extLst>
          </p:cNvPr>
          <p:cNvSpPr txBox="1"/>
          <p:nvPr/>
        </p:nvSpPr>
        <p:spPr>
          <a:xfrm>
            <a:off x="4202284" y="5393248"/>
            <a:ext cx="16426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daBoom BB" panose="020B0603050302020204" pitchFamily="34" charset="0"/>
                <a:cs typeface="Aharoni" panose="02010803020104030203" pitchFamily="2" charset="-79"/>
              </a:rPr>
              <a:t>Bodycam Usage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3442AC-767B-0CAF-9667-1625DEBD80D8}"/>
              </a:ext>
            </a:extLst>
          </p:cNvPr>
          <p:cNvSpPr txBox="1"/>
          <p:nvPr/>
        </p:nvSpPr>
        <p:spPr>
          <a:xfrm>
            <a:off x="7510571" y="5393248"/>
            <a:ext cx="16426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daBoom BB" panose="020B0603050302020204" pitchFamily="34" charset="0"/>
              </a:rPr>
              <a:t>Unarmed Victim</a:t>
            </a:r>
          </a:p>
        </p:txBody>
      </p:sp>
    </p:spTree>
    <p:extLst>
      <p:ext uri="{BB962C8B-B14F-4D97-AF65-F5344CB8AC3E}">
        <p14:creationId xmlns:p14="http://schemas.microsoft.com/office/powerpoint/2010/main" val="300688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7C4FD-5360-CC30-5522-EF6452C3A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CDDB6B-8EA6-7C9F-4F46-4B5C2FAB37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0FFEEDB2-9866-FF26-0160-D68CA6E1C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00" y="6301527"/>
            <a:ext cx="4505325" cy="4505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7902D6-53EA-9697-92DA-DB673AEC1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6596" y="2053456"/>
            <a:ext cx="4762500" cy="47625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DCE591FF-7E88-3224-1B85-E7E9A607BB05}"/>
              </a:ext>
            </a:extLst>
          </p:cNvPr>
          <p:cNvSpPr/>
          <p:nvPr/>
        </p:nvSpPr>
        <p:spPr>
          <a:xfrm>
            <a:off x="-1745586" y="300517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6D531E-BC95-6E08-50F0-23CE814DBF8D}"/>
              </a:ext>
            </a:extLst>
          </p:cNvPr>
          <p:cNvSpPr/>
          <p:nvPr/>
        </p:nvSpPr>
        <p:spPr>
          <a:xfrm>
            <a:off x="8688815" y="300517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280581F5-A668-E7EF-0DE6-7B39C4789FD3}"/>
              </a:ext>
            </a:extLst>
          </p:cNvPr>
          <p:cNvSpPr/>
          <p:nvPr/>
        </p:nvSpPr>
        <p:spPr>
          <a:xfrm>
            <a:off x="5300752" y="6146370"/>
            <a:ext cx="1909189" cy="1142019"/>
          </a:xfrm>
          <a:prstGeom prst="rect">
            <a:avLst/>
          </a:prstGeom>
          <a:noFill/>
          <a:ln/>
          <a:effectLst>
            <a:outerShdw blurRad="50800" dist="292100" algn="l" rotWithShape="0">
              <a:srgbClr val="810100">
                <a:alpha val="40000"/>
              </a:srgbClr>
            </a:outerShdw>
          </a:effectLst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17000" b="1" dirty="0">
                <a:solidFill>
                  <a:schemeClr val="bg1"/>
                </a:solidFill>
                <a:latin typeface="BadaBoom BB" panose="020B0603050302020204" pitchFamily="34" charset="0"/>
                <a:ea typeface="Mona Sans Semi Bold" pitchFamily="34" charset="-122"/>
                <a:cs typeface="Mona Sans Semi Bold" pitchFamily="34" charset="-120"/>
              </a:rPr>
              <a:t>VS</a:t>
            </a:r>
            <a:endParaRPr lang="en-US" sz="17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13" name="Picture 12" descr="A black camera with a clip&#10;&#10;AI-generated content may be incorrect.">
            <a:extLst>
              <a:ext uri="{FF2B5EF4-FFF2-40B4-BE49-F238E27FC236}">
                <a16:creationId xmlns:a16="http://schemas.microsoft.com/office/drawing/2014/main" id="{17680861-66D3-92C0-59CE-3FC93EC91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5145" y="2228619"/>
            <a:ext cx="3917751" cy="3917751"/>
          </a:xfrm>
          <a:prstGeom prst="rect">
            <a:avLst/>
          </a:prstGeom>
        </p:spPr>
      </p:pic>
      <p:pic>
        <p:nvPicPr>
          <p:cNvPr id="24" name="Picture 23" descr="A hand with an object shaped finger&#10;&#10;AI-generated content may be incorrect.">
            <a:extLst>
              <a:ext uri="{FF2B5EF4-FFF2-40B4-BE49-F238E27FC236}">
                <a16:creationId xmlns:a16="http://schemas.microsoft.com/office/drawing/2014/main" id="{60DE32EF-0FEB-C5C7-6096-8870B496B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474" y="2351179"/>
            <a:ext cx="4167051" cy="41670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4C84CF4-F450-C4D5-A984-F3812257DFAF}"/>
              </a:ext>
            </a:extLst>
          </p:cNvPr>
          <p:cNvSpPr txBox="1"/>
          <p:nvPr/>
        </p:nvSpPr>
        <p:spPr>
          <a:xfrm>
            <a:off x="976718" y="5393248"/>
            <a:ext cx="16426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daBoom BB" panose="020B0603050302020204" pitchFamily="34" charset="0"/>
                <a:cs typeface="Aharoni" panose="02010803020104030203" pitchFamily="2" charset="-79"/>
              </a:rPr>
              <a:t>Bodycam Usage </a:t>
            </a:r>
          </a:p>
        </p:txBody>
      </p:sp>
      <p:pic>
        <p:nvPicPr>
          <p:cNvPr id="2" name="Picture 1" descr="A graph showing the difference between bodycam and unamed rate&#10;&#10;AI-generated content may be incorrect.">
            <a:extLst>
              <a:ext uri="{FF2B5EF4-FFF2-40B4-BE49-F238E27FC236}">
                <a16:creationId xmlns:a16="http://schemas.microsoft.com/office/drawing/2014/main" id="{D9B9B776-74E1-97EC-DD1F-7BC1F306E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395" y="970280"/>
            <a:ext cx="6037902" cy="3917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E56ADC-178D-1145-3F8E-F72FFC430042}"/>
              </a:ext>
            </a:extLst>
          </p:cNvPr>
          <p:cNvSpPr txBox="1"/>
          <p:nvPr/>
        </p:nvSpPr>
        <p:spPr>
          <a:xfrm>
            <a:off x="10339074" y="5393248"/>
            <a:ext cx="16426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daBoom BB" panose="020B0603050302020204" pitchFamily="34" charset="0"/>
              </a:rPr>
              <a:t>Unarmed Victim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8DAE9-E79E-BC6E-C4DC-99BA01699DE9}"/>
              </a:ext>
            </a:extLst>
          </p:cNvPr>
          <p:cNvSpPr txBox="1"/>
          <p:nvPr/>
        </p:nvSpPr>
        <p:spPr>
          <a:xfrm>
            <a:off x="1231900" y="4970077"/>
            <a:ext cx="2243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02ECA"/>
                </a:solidFill>
                <a:effectLst/>
                <a:latin typeface="BadaBoom BB" panose="020B0603050302020204" pitchFamily="34" charset="0"/>
                <a:cs typeface="Aharoni" panose="02010803020104030203" pitchFamily="2" charset="-79"/>
              </a:rPr>
              <a:t>blue line up</a:t>
            </a:r>
            <a:endParaRPr lang="en-US" sz="3200" dirty="0">
              <a:solidFill>
                <a:srgbClr val="302ECA"/>
              </a:solidFill>
              <a:latin typeface="BadaBoom BB" panose="020B06030503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23D88-6A10-934C-D555-0DC66013B737}"/>
              </a:ext>
            </a:extLst>
          </p:cNvPr>
          <p:cNvSpPr txBox="1"/>
          <p:nvPr/>
        </p:nvSpPr>
        <p:spPr>
          <a:xfrm>
            <a:off x="9254394" y="4970077"/>
            <a:ext cx="2243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F0813"/>
                </a:solidFill>
                <a:effectLst/>
                <a:latin typeface="BadaBoom BB" panose="020B0603050302020204" pitchFamily="34" charset="0"/>
                <a:cs typeface="Aharoni" panose="02010803020104030203" pitchFamily="2" charset="-79"/>
              </a:rPr>
              <a:t>Red line </a:t>
            </a:r>
            <a:r>
              <a:rPr lang="en-US" altLang="en-US" sz="3200" b="1" dirty="0">
                <a:solidFill>
                  <a:srgbClr val="EF0813"/>
                </a:solidFill>
                <a:latin typeface="BadaBoom BB" panose="020B0603050302020204" pitchFamily="34" charset="0"/>
              </a:rPr>
              <a:t>down</a:t>
            </a:r>
            <a:endParaRPr lang="en-US" sz="3200" dirty="0">
              <a:solidFill>
                <a:srgbClr val="EF0813"/>
              </a:solidFill>
              <a:latin typeface="BadaBoom BB" panose="020B06030503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717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FE8B4-FABA-27AA-60BA-FCB4918D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8586D0-69DE-C60F-6B3A-BCFBE2F35B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drawing of a person with tags&#10;&#10;AI-generated content may be incorrect.">
            <a:extLst>
              <a:ext uri="{FF2B5EF4-FFF2-40B4-BE49-F238E27FC236}">
                <a16:creationId xmlns:a16="http://schemas.microsoft.com/office/drawing/2014/main" id="{EC4141D8-0F92-9EA4-3C7A-046AE8102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00" y="6301527"/>
            <a:ext cx="4505325" cy="4505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E226B0-836D-11EF-69AB-209A26C12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6596" y="2053456"/>
            <a:ext cx="4762500" cy="47625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1B4FFAC-DBC6-50F8-419C-3333D9A6F628}"/>
              </a:ext>
            </a:extLst>
          </p:cNvPr>
          <p:cNvSpPr/>
          <p:nvPr/>
        </p:nvSpPr>
        <p:spPr>
          <a:xfrm>
            <a:off x="-1745586" y="300517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8205D7-4F62-E1C0-5DAA-AEF5BD601145}"/>
              </a:ext>
            </a:extLst>
          </p:cNvPr>
          <p:cNvSpPr/>
          <p:nvPr/>
        </p:nvSpPr>
        <p:spPr>
          <a:xfrm>
            <a:off x="8688815" y="300517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E97FEA01-A28A-53C0-2D7A-A7FF694A7F82}"/>
              </a:ext>
            </a:extLst>
          </p:cNvPr>
          <p:cNvSpPr/>
          <p:nvPr/>
        </p:nvSpPr>
        <p:spPr>
          <a:xfrm>
            <a:off x="5300752" y="6146370"/>
            <a:ext cx="1909189" cy="1142019"/>
          </a:xfrm>
          <a:prstGeom prst="rect">
            <a:avLst/>
          </a:prstGeom>
          <a:noFill/>
          <a:ln/>
          <a:effectLst>
            <a:outerShdw blurRad="50800" dist="292100" algn="l" rotWithShape="0">
              <a:srgbClr val="810100">
                <a:alpha val="40000"/>
              </a:srgbClr>
            </a:outerShdw>
          </a:effectLst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17000" b="1" dirty="0">
                <a:solidFill>
                  <a:schemeClr val="bg1"/>
                </a:solidFill>
                <a:latin typeface="BadaBoom BB" panose="020B0603050302020204" pitchFamily="34" charset="0"/>
                <a:ea typeface="Mona Sans Semi Bold" pitchFamily="34" charset="-122"/>
                <a:cs typeface="Mona Sans Semi Bold" pitchFamily="34" charset="-120"/>
              </a:rPr>
              <a:t>VS</a:t>
            </a:r>
            <a:endParaRPr lang="en-US" sz="17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13" name="Picture 12" descr="A black camera with a clip&#10;&#10;AI-generated content may be incorrect.">
            <a:extLst>
              <a:ext uri="{FF2B5EF4-FFF2-40B4-BE49-F238E27FC236}">
                <a16:creationId xmlns:a16="http://schemas.microsoft.com/office/drawing/2014/main" id="{00B82AF2-6A22-3369-F3FF-C9EC079D5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5145" y="2228619"/>
            <a:ext cx="3917751" cy="3917751"/>
          </a:xfrm>
          <a:prstGeom prst="rect">
            <a:avLst/>
          </a:prstGeom>
        </p:spPr>
      </p:pic>
      <p:pic>
        <p:nvPicPr>
          <p:cNvPr id="24" name="Picture 23" descr="A hand with an object shaped finger&#10;&#10;AI-generated content may be incorrect.">
            <a:extLst>
              <a:ext uri="{FF2B5EF4-FFF2-40B4-BE49-F238E27FC236}">
                <a16:creationId xmlns:a16="http://schemas.microsoft.com/office/drawing/2014/main" id="{FAE194F5-7967-333B-5CD2-46DC6CE82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474" y="2351179"/>
            <a:ext cx="4167051" cy="41670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565BF0-9105-6E30-99FB-E74D02E4CA25}"/>
              </a:ext>
            </a:extLst>
          </p:cNvPr>
          <p:cNvSpPr txBox="1"/>
          <p:nvPr/>
        </p:nvSpPr>
        <p:spPr>
          <a:xfrm>
            <a:off x="976718" y="5393248"/>
            <a:ext cx="16426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daBoom BB" panose="020B0603050302020204" pitchFamily="34" charset="0"/>
                <a:cs typeface="Aharoni" panose="02010803020104030203" pitchFamily="2" charset="-79"/>
              </a:rPr>
              <a:t>Bodycam Usage </a:t>
            </a:r>
          </a:p>
        </p:txBody>
      </p:sp>
      <p:pic>
        <p:nvPicPr>
          <p:cNvPr id="2" name="Picture 1" descr="A graph showing the difference between bodycam and unamed rate&#10;&#10;AI-generated content may be incorrect.">
            <a:extLst>
              <a:ext uri="{FF2B5EF4-FFF2-40B4-BE49-F238E27FC236}">
                <a16:creationId xmlns:a16="http://schemas.microsoft.com/office/drawing/2014/main" id="{2C2104A8-7BC6-26BE-8885-F108AA403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770" y="7019368"/>
            <a:ext cx="5559151" cy="36071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A44CC7-AF0F-0FA0-E9A1-8B1811FBFCE3}"/>
              </a:ext>
            </a:extLst>
          </p:cNvPr>
          <p:cNvSpPr txBox="1"/>
          <p:nvPr/>
        </p:nvSpPr>
        <p:spPr>
          <a:xfrm>
            <a:off x="10339074" y="5393248"/>
            <a:ext cx="16426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daBoom BB" panose="020B0603050302020204" pitchFamily="34" charset="0"/>
              </a:rPr>
              <a:t>Unarmed Victim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25672-0809-79C7-B663-AD881A99BC5E}"/>
              </a:ext>
            </a:extLst>
          </p:cNvPr>
          <p:cNvSpPr txBox="1"/>
          <p:nvPr/>
        </p:nvSpPr>
        <p:spPr>
          <a:xfrm>
            <a:off x="1231900" y="4970077"/>
            <a:ext cx="2243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02ECA"/>
                </a:solidFill>
                <a:effectLst/>
                <a:latin typeface="BadaBoom BB" panose="020B0603050302020204" pitchFamily="34" charset="0"/>
                <a:cs typeface="Aharoni" panose="02010803020104030203" pitchFamily="2" charset="-79"/>
              </a:rPr>
              <a:t>blue line up</a:t>
            </a:r>
            <a:endParaRPr lang="en-US" sz="3200" dirty="0">
              <a:solidFill>
                <a:srgbClr val="302ECA"/>
              </a:solidFill>
              <a:latin typeface="BadaBoom BB" panose="020B06030503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958CC-4747-23CE-A3F5-6B65EE7F3351}"/>
              </a:ext>
            </a:extLst>
          </p:cNvPr>
          <p:cNvSpPr txBox="1"/>
          <p:nvPr/>
        </p:nvSpPr>
        <p:spPr>
          <a:xfrm>
            <a:off x="9254394" y="4970077"/>
            <a:ext cx="2243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F0813"/>
                </a:solidFill>
                <a:effectLst/>
                <a:latin typeface="BadaBoom BB" panose="020B0603050302020204" pitchFamily="34" charset="0"/>
                <a:cs typeface="Aharoni" panose="02010803020104030203" pitchFamily="2" charset="-79"/>
              </a:rPr>
              <a:t>Red line </a:t>
            </a:r>
            <a:r>
              <a:rPr lang="en-US" altLang="en-US" sz="3200" b="1" dirty="0">
                <a:solidFill>
                  <a:srgbClr val="EF0813"/>
                </a:solidFill>
                <a:latin typeface="BadaBoom BB" panose="020B0603050302020204" pitchFamily="34" charset="0"/>
              </a:rPr>
              <a:t>down</a:t>
            </a:r>
            <a:endParaRPr lang="en-US" sz="3200" dirty="0">
              <a:solidFill>
                <a:srgbClr val="EF0813"/>
              </a:solidFill>
              <a:latin typeface="BadaBoom BB" panose="020B06030503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DCB31024-1F24-53D3-DA39-41913E39D66F}"/>
              </a:ext>
            </a:extLst>
          </p:cNvPr>
          <p:cNvSpPr/>
          <p:nvPr/>
        </p:nvSpPr>
        <p:spPr>
          <a:xfrm>
            <a:off x="2916797" y="976996"/>
            <a:ext cx="1521092" cy="41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Insight: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ED081-B034-755C-B4F0-6F5E732EB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97" y="1326548"/>
            <a:ext cx="620683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shows a negative correlation: as body camera adoption has increased over the years, the rate of unarmed shootings has decreased.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9B90BC6-C47D-1B0C-951E-9EC79EE8D211}"/>
              </a:ext>
            </a:extLst>
          </p:cNvPr>
          <p:cNvSpPr/>
          <p:nvPr/>
        </p:nvSpPr>
        <p:spPr>
          <a:xfrm>
            <a:off x="2916796" y="2873485"/>
            <a:ext cx="3362083" cy="41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Recommendation: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2BF1D7E-B0F4-558C-D529-06BF2B0AC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96" y="3258360"/>
            <a:ext cx="627556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Expand mandatory body camera programs to cover 100% of interactions, as they are proven to reduce high-risk outcomes.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3" descr="A person with eyeballs over his head&#10;&#10;AI-generated content may be incorrect.">
            <a:extLst>
              <a:ext uri="{FF2B5EF4-FFF2-40B4-BE49-F238E27FC236}">
                <a16:creationId xmlns:a16="http://schemas.microsoft.com/office/drawing/2014/main" id="{2EEB2BEE-7DD1-8EE6-81D9-1C138C744B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750" y="614362"/>
            <a:ext cx="40195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8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56672-AE7E-C246-9AB0-98C24D0AA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E775EF-67D7-15AB-02BB-4EAB4996D4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D4E2DB-92F2-D1B7-CB52-CF14D8193879}"/>
              </a:ext>
            </a:extLst>
          </p:cNvPr>
          <p:cNvSpPr/>
          <p:nvPr/>
        </p:nvSpPr>
        <p:spPr>
          <a:xfrm>
            <a:off x="-1745586" y="768806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655919B-2AEC-4C0D-55D1-2096601C2633}"/>
              </a:ext>
            </a:extLst>
          </p:cNvPr>
          <p:cNvSpPr/>
          <p:nvPr/>
        </p:nvSpPr>
        <p:spPr>
          <a:xfrm>
            <a:off x="8688815" y="7688065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53785615-2562-196D-C54D-A0FC8A16496D}"/>
              </a:ext>
            </a:extLst>
          </p:cNvPr>
          <p:cNvSpPr/>
          <p:nvPr/>
        </p:nvSpPr>
        <p:spPr>
          <a:xfrm>
            <a:off x="5300752" y="10829260"/>
            <a:ext cx="1909189" cy="1142019"/>
          </a:xfrm>
          <a:prstGeom prst="rect">
            <a:avLst/>
          </a:prstGeom>
          <a:noFill/>
          <a:ln/>
          <a:effectLst>
            <a:outerShdw blurRad="50800" dist="292100" algn="l" rotWithShape="0">
              <a:srgbClr val="810100">
                <a:alpha val="40000"/>
              </a:srgbClr>
            </a:outerShdw>
          </a:effectLst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17000" b="1" dirty="0">
                <a:solidFill>
                  <a:schemeClr val="bg1"/>
                </a:solidFill>
                <a:latin typeface="BadaBoom BB" panose="020B0603050302020204" pitchFamily="34" charset="0"/>
                <a:ea typeface="Mona Sans Semi Bold" pitchFamily="34" charset="-122"/>
                <a:cs typeface="Mona Sans Semi Bold" pitchFamily="34" charset="-120"/>
              </a:rPr>
              <a:t>VS</a:t>
            </a:r>
            <a:endParaRPr lang="en-US" sz="17000" dirty="0">
              <a:solidFill>
                <a:schemeClr val="bg1"/>
              </a:solidFill>
              <a:latin typeface="BadaBoom BB" panose="020B0603050302020204" pitchFamily="34" charset="0"/>
            </a:endParaRPr>
          </a:p>
        </p:txBody>
      </p:sp>
      <p:pic>
        <p:nvPicPr>
          <p:cNvPr id="13" name="Picture 12" descr="A black camera with a clip&#10;&#10;AI-generated content may be incorrect.">
            <a:extLst>
              <a:ext uri="{FF2B5EF4-FFF2-40B4-BE49-F238E27FC236}">
                <a16:creationId xmlns:a16="http://schemas.microsoft.com/office/drawing/2014/main" id="{23B35304-AB25-4289-2556-AC387BB54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5145" y="6911509"/>
            <a:ext cx="3917751" cy="3917751"/>
          </a:xfrm>
          <a:prstGeom prst="rect">
            <a:avLst/>
          </a:prstGeom>
        </p:spPr>
      </p:pic>
      <p:pic>
        <p:nvPicPr>
          <p:cNvPr id="24" name="Picture 23" descr="A hand with an object shaped finger&#10;&#10;AI-generated content may be incorrect.">
            <a:extLst>
              <a:ext uri="{FF2B5EF4-FFF2-40B4-BE49-F238E27FC236}">
                <a16:creationId xmlns:a16="http://schemas.microsoft.com/office/drawing/2014/main" id="{8C9892AC-ADAC-3589-93E9-F59920DA1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474" y="7034069"/>
            <a:ext cx="4167051" cy="4167051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BA83F992-C408-4FA5-5685-B98984A808DC}"/>
              </a:ext>
            </a:extLst>
          </p:cNvPr>
          <p:cNvSpPr/>
          <p:nvPr/>
        </p:nvSpPr>
        <p:spPr>
          <a:xfrm>
            <a:off x="756274" y="2155919"/>
            <a:ext cx="4870814" cy="624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8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Prediction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B8CB2-9B99-15BB-E029-F646268E8940}"/>
              </a:ext>
            </a:extLst>
          </p:cNvPr>
          <p:cNvSpPr txBox="1"/>
          <p:nvPr/>
        </p:nvSpPr>
        <p:spPr>
          <a:xfrm>
            <a:off x="976718" y="10076138"/>
            <a:ext cx="16426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daBoom BB" panose="020B0603050302020204" pitchFamily="34" charset="0"/>
                <a:cs typeface="Aharoni" panose="02010803020104030203" pitchFamily="2" charset="-79"/>
              </a:rPr>
              <a:t>Bodycam Usage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C5795-5777-E062-C881-6430C7BCBCE4}"/>
              </a:ext>
            </a:extLst>
          </p:cNvPr>
          <p:cNvSpPr txBox="1"/>
          <p:nvPr/>
        </p:nvSpPr>
        <p:spPr>
          <a:xfrm>
            <a:off x="10339074" y="10076138"/>
            <a:ext cx="16426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daBoom BB" panose="020B0603050302020204" pitchFamily="34" charset="0"/>
              </a:rPr>
              <a:t>Unarmed Victim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E2011-E862-DD53-9CD9-3347D9D3D70D}"/>
              </a:ext>
            </a:extLst>
          </p:cNvPr>
          <p:cNvSpPr txBox="1"/>
          <p:nvPr/>
        </p:nvSpPr>
        <p:spPr>
          <a:xfrm>
            <a:off x="1231900" y="9652967"/>
            <a:ext cx="2243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302ECA"/>
                </a:solidFill>
                <a:effectLst/>
                <a:latin typeface="BadaBoom BB" panose="020B0603050302020204" pitchFamily="34" charset="0"/>
                <a:cs typeface="Aharoni" panose="02010803020104030203" pitchFamily="2" charset="-79"/>
              </a:rPr>
              <a:t>blue line up</a:t>
            </a:r>
            <a:endParaRPr lang="en-US" sz="3200" dirty="0">
              <a:solidFill>
                <a:srgbClr val="302ECA"/>
              </a:solidFill>
              <a:latin typeface="BadaBoom BB" panose="020B06030503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164A3-5BB2-6BCD-31A4-A4B203A1FF53}"/>
              </a:ext>
            </a:extLst>
          </p:cNvPr>
          <p:cNvSpPr txBox="1"/>
          <p:nvPr/>
        </p:nvSpPr>
        <p:spPr>
          <a:xfrm>
            <a:off x="9254394" y="9652967"/>
            <a:ext cx="2243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F0813"/>
                </a:solidFill>
                <a:effectLst/>
                <a:latin typeface="BadaBoom BB" panose="020B0603050302020204" pitchFamily="34" charset="0"/>
                <a:cs typeface="Aharoni" panose="02010803020104030203" pitchFamily="2" charset="-79"/>
              </a:rPr>
              <a:t>Red line </a:t>
            </a:r>
            <a:r>
              <a:rPr lang="en-US" altLang="en-US" sz="3200" b="1" dirty="0">
                <a:solidFill>
                  <a:srgbClr val="EF0813"/>
                </a:solidFill>
                <a:latin typeface="BadaBoom BB" panose="020B0603050302020204" pitchFamily="34" charset="0"/>
              </a:rPr>
              <a:t>down</a:t>
            </a:r>
            <a:endParaRPr lang="en-US" sz="3200" dirty="0">
              <a:solidFill>
                <a:srgbClr val="EF0813"/>
              </a:solidFill>
              <a:latin typeface="BadaBoom BB" panose="020B06030503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DB460-665F-6B9C-400D-F0B38F83BB18}"/>
              </a:ext>
            </a:extLst>
          </p:cNvPr>
          <p:cNvSpPr txBox="1"/>
          <p:nvPr/>
        </p:nvSpPr>
        <p:spPr>
          <a:xfrm>
            <a:off x="756274" y="3429000"/>
            <a:ext cx="60590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Predicting Mental Illness in Police Encounters</a:t>
            </a:r>
          </a:p>
        </p:txBody>
      </p:sp>
      <p:pic>
        <p:nvPicPr>
          <p:cNvPr id="17" name="Picture 16" descr="A person with eyeballs over his head&#10;&#10;AI-generated content may be incorrect.">
            <a:extLst>
              <a:ext uri="{FF2B5EF4-FFF2-40B4-BE49-F238E27FC236}">
                <a16:creationId xmlns:a16="http://schemas.microsoft.com/office/drawing/2014/main" id="{E904F2E5-BAC2-A024-7D9A-14ED893B3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0" y="1232210"/>
            <a:ext cx="475488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16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6238C-90A5-D42C-8540-7CE47F26C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81493-5957-0058-C07F-4F890F6037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935E2-F8B7-40E6-C8EE-8FBC8F901015}"/>
              </a:ext>
            </a:extLst>
          </p:cNvPr>
          <p:cNvSpPr txBox="1"/>
          <p:nvPr/>
        </p:nvSpPr>
        <p:spPr>
          <a:xfrm>
            <a:off x="756274" y="565484"/>
            <a:ext cx="11636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Predicting Mental Illness in Police Encounters</a:t>
            </a:r>
          </a:p>
        </p:txBody>
      </p:sp>
      <p:pic>
        <p:nvPicPr>
          <p:cNvPr id="17" name="Picture 16" descr="A person with eyeballs over his head&#10;&#10;AI-generated content may be incorrect.">
            <a:extLst>
              <a:ext uri="{FF2B5EF4-FFF2-40B4-BE49-F238E27FC236}">
                <a16:creationId xmlns:a16="http://schemas.microsoft.com/office/drawing/2014/main" id="{47836819-8898-6444-1C40-BD0B1F26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304" y="2939604"/>
            <a:ext cx="3312695" cy="39218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F69BE-DCD9-CEBE-E69F-5A0572032E67}"/>
              </a:ext>
            </a:extLst>
          </p:cNvPr>
          <p:cNvSpPr txBox="1"/>
          <p:nvPr/>
        </p:nvSpPr>
        <p:spPr>
          <a:xfrm>
            <a:off x="756274" y="1449584"/>
            <a:ext cx="105774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Goal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Build a Machine Learning model to detect signs of mental illness based on incident 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(Age, Arms, Race, etc.).</a:t>
            </a:r>
            <a:endParaRPr lang="ar-EG" sz="2000" b="1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ar-EG" sz="2000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Problem 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(Class Imbalance):Majority: Healthy individuals (No Mental Illness).Minority: At-risk individuals (Mental Illness).</a:t>
            </a:r>
            <a:endParaRPr lang="ar-EG" sz="2000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ar-EG" sz="2000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Initial Result</a:t>
            </a:r>
            <a:r>
              <a:rPr lang="en-US" sz="2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The baseline model was biased towards the majority, failing to detect most at-risk cases (Recall: only 16%).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133F-EF0F-75BE-E65F-459A186AA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40" y="4153792"/>
            <a:ext cx="6496224" cy="2554545"/>
          </a:xfrm>
          <a:prstGeom prst="rect">
            <a:avLst/>
          </a:prstGeom>
        </p:spPr>
      </p:pic>
      <p:pic>
        <p:nvPicPr>
          <p:cNvPr id="5" name="Picture 4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055FAF60-0F72-DA50-CC4F-48775196F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080" y="3921854"/>
            <a:ext cx="929234" cy="908939"/>
          </a:xfrm>
          <a:prstGeom prst="rect">
            <a:avLst/>
          </a:prstGeom>
        </p:spPr>
      </p:pic>
      <p:pic>
        <p:nvPicPr>
          <p:cNvPr id="8" name="Picture 7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5A7F1686-293A-3AF2-9B80-2CF1EC95D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37" y="5244861"/>
            <a:ext cx="767751" cy="67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AF9F0-A553-3BFE-3654-93F2FB91F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3B1E1A-7031-E1B9-0AC8-BEEF2EAF98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17F5F-7341-44E8-ACC1-6D87D4714947}"/>
              </a:ext>
            </a:extLst>
          </p:cNvPr>
          <p:cNvSpPr txBox="1"/>
          <p:nvPr/>
        </p:nvSpPr>
        <p:spPr>
          <a:xfrm>
            <a:off x="756274" y="565484"/>
            <a:ext cx="11636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Predicting Mental Illness in Police Encounters</a:t>
            </a:r>
          </a:p>
        </p:txBody>
      </p:sp>
      <p:pic>
        <p:nvPicPr>
          <p:cNvPr id="17" name="Picture 16" descr="A person with eyeballs over his head&#10;&#10;AI-generated content may be incorrect.">
            <a:extLst>
              <a:ext uri="{FF2B5EF4-FFF2-40B4-BE49-F238E27FC236}">
                <a16:creationId xmlns:a16="http://schemas.microsoft.com/office/drawing/2014/main" id="{CE9A9AB1-045B-99E2-068D-FFDA20D3C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304" y="2939604"/>
            <a:ext cx="3312695" cy="3921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7129F2-86D6-52D6-29AE-92AF8793A7C0}"/>
              </a:ext>
            </a:extLst>
          </p:cNvPr>
          <p:cNvSpPr txBox="1"/>
          <p:nvPr/>
        </p:nvSpPr>
        <p:spPr>
          <a:xfrm>
            <a:off x="756274" y="1315633"/>
            <a:ext cx="553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Methodology: Overcoming Bias with SMOTE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2FB03-09FF-E053-ECF5-8D94CF5879E3}"/>
              </a:ext>
            </a:extLst>
          </p:cNvPr>
          <p:cNvSpPr txBox="1"/>
          <p:nvPr/>
        </p:nvSpPr>
        <p:spPr>
          <a:xfrm>
            <a:off x="756274" y="1881117"/>
            <a:ext cx="88650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Algorithm: Random Forest Classifier (Ensemble Learning).</a:t>
            </a:r>
          </a:p>
          <a:p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Fix: Applied SMOTE (Synthetic Minority Over-sampling Technique).</a:t>
            </a:r>
          </a:p>
          <a:p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it works :</a:t>
            </a:r>
            <a:endParaRPr lang="ar-EG" sz="2000" b="1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Generates synthetic data points for the "Mental Illness" class. </a:t>
            </a:r>
            <a:endParaRPr lang="ar-EG" sz="2000" b="1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endParaRPr lang="en-US" sz="2000" b="1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Balances the dataset, forcing the model to learn the characteristics of at-risk individuals</a:t>
            </a:r>
          </a:p>
        </p:txBody>
      </p:sp>
    </p:spTree>
    <p:extLst>
      <p:ext uri="{BB962C8B-B14F-4D97-AF65-F5344CB8AC3E}">
        <p14:creationId xmlns:p14="http://schemas.microsoft.com/office/powerpoint/2010/main" val="174712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B27CB-3A8C-F520-D65B-3B0090233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7A96C3-634B-C49B-5F2B-8E3D9A2B7E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1828E1-BAA5-3839-B041-F4237BC5179F}"/>
              </a:ext>
            </a:extLst>
          </p:cNvPr>
          <p:cNvSpPr txBox="1"/>
          <p:nvPr/>
        </p:nvSpPr>
        <p:spPr>
          <a:xfrm>
            <a:off x="756274" y="565484"/>
            <a:ext cx="11636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Predicting Mental Illness in Police Encounters</a:t>
            </a:r>
          </a:p>
        </p:txBody>
      </p:sp>
      <p:pic>
        <p:nvPicPr>
          <p:cNvPr id="17" name="Picture 16" descr="A person with eyeballs over his head&#10;&#10;AI-generated content may be incorrect.">
            <a:extLst>
              <a:ext uri="{FF2B5EF4-FFF2-40B4-BE49-F238E27FC236}">
                <a16:creationId xmlns:a16="http://schemas.microsoft.com/office/drawing/2014/main" id="{EA4F9D22-290B-58C2-2C0F-E08E65FB1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170" y="5121975"/>
            <a:ext cx="3312695" cy="39218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CF9C6D-1662-3CD4-2EE1-2F6F03916013}"/>
              </a:ext>
            </a:extLst>
          </p:cNvPr>
          <p:cNvSpPr txBox="1"/>
          <p:nvPr/>
        </p:nvSpPr>
        <p:spPr>
          <a:xfrm>
            <a:off x="756273" y="1381292"/>
            <a:ext cx="9440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 : Significant Improvement in Risk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6A6FB-A0E8-1E88-47FC-BC19D1337140}"/>
              </a:ext>
            </a:extLst>
          </p:cNvPr>
          <p:cNvSpPr txBox="1"/>
          <p:nvPr/>
        </p:nvSpPr>
        <p:spPr>
          <a:xfrm>
            <a:off x="756273" y="1868633"/>
            <a:ext cx="7312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 Comparison (Baseline vs. SMOTE)</a:t>
            </a:r>
          </a:p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Recall (Sensitivity): Increased from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16%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➔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52% 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(3x Improvement).</a:t>
            </a:r>
          </a:p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Precision: Decreased to 28% (Trade-off accepted for safety).</a:t>
            </a:r>
          </a:p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Drivers: Age and Armed status were identified as the strongest predictors.</a:t>
            </a:r>
          </a:p>
          <a:p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Conclusion: The optimized model is </a:t>
            </a:r>
            <a:r>
              <a:rPr lang="en-US" sz="2000" b="1" dirty="0">
                <a:solidFill>
                  <a:srgbClr val="1B171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r>
              <a:rPr lang="en-US" sz="20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times more effective at identifying potential mental health crises than the 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35966-B493-CEBC-B391-3319FDBD6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266" y="1381292"/>
            <a:ext cx="4294909" cy="2809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18E4EB-8843-AFE3-AA70-DE9AFE89B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14" y="4814155"/>
            <a:ext cx="4969701" cy="1946556"/>
          </a:xfrm>
          <a:prstGeom prst="rect">
            <a:avLst/>
          </a:prstGeom>
        </p:spPr>
      </p:pic>
      <p:pic>
        <p:nvPicPr>
          <p:cNvPr id="9" name="Picture 8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C7085BC3-94E4-7F4C-640D-7D4952DF7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71" y="4647758"/>
            <a:ext cx="724167" cy="692609"/>
          </a:xfrm>
          <a:prstGeom prst="rect">
            <a:avLst/>
          </a:prstGeom>
        </p:spPr>
      </p:pic>
      <p:pic>
        <p:nvPicPr>
          <p:cNvPr id="10" name="Picture 9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FDA80992-C42B-0A76-F62A-E1B406CB6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21" y="5621280"/>
            <a:ext cx="598321" cy="512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548BBB-95E6-267B-00E5-040D6011D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482" y="4814153"/>
            <a:ext cx="5325635" cy="1946557"/>
          </a:xfrm>
          <a:prstGeom prst="rect">
            <a:avLst/>
          </a:prstGeom>
        </p:spPr>
      </p:pic>
      <p:pic>
        <p:nvPicPr>
          <p:cNvPr id="12" name="Picture 11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5547F8BB-6104-FE61-7B65-DD77A872E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33" y="5381295"/>
            <a:ext cx="724167" cy="692609"/>
          </a:xfrm>
          <a:prstGeom prst="rect">
            <a:avLst/>
          </a:prstGeom>
        </p:spPr>
      </p:pic>
      <p:pic>
        <p:nvPicPr>
          <p:cNvPr id="13" name="Picture 12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793312F7-FECD-F3AF-67A4-9D841F3B6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721" y="5787693"/>
            <a:ext cx="724167" cy="692609"/>
          </a:xfrm>
          <a:prstGeom prst="rect">
            <a:avLst/>
          </a:prstGeom>
        </p:spPr>
      </p:pic>
      <p:pic>
        <p:nvPicPr>
          <p:cNvPr id="15" name="Picture 14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0CE4F7BD-7D45-903E-0B6C-DC0A0605F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91" y="5621280"/>
            <a:ext cx="527970" cy="30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6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79D2D-B43A-7023-C8ED-D77B10D2B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705AB7-BC72-FA34-3CD9-7C37377F30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8B674A-4DC1-03DC-44C1-BF8045809F27}"/>
              </a:ext>
            </a:extLst>
          </p:cNvPr>
          <p:cNvSpPr/>
          <p:nvPr/>
        </p:nvSpPr>
        <p:spPr>
          <a:xfrm>
            <a:off x="8166289" y="5659190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892ACF-28CF-8991-3A8C-3F4F19F61D0D}"/>
              </a:ext>
            </a:extLst>
          </p:cNvPr>
          <p:cNvSpPr/>
          <p:nvPr/>
        </p:nvSpPr>
        <p:spPr>
          <a:xfrm>
            <a:off x="10134030" y="2203370"/>
            <a:ext cx="5567464" cy="5359940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C0F2FE-95C9-1514-D582-D2CB0A47693B}"/>
              </a:ext>
            </a:extLst>
          </p:cNvPr>
          <p:cNvSpPr txBox="1"/>
          <p:nvPr/>
        </p:nvSpPr>
        <p:spPr>
          <a:xfrm>
            <a:off x="2626819" y="176336"/>
            <a:ext cx="693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Dimension socioeconomics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94A46-C41B-5D72-C252-027EC4E5DD94}"/>
              </a:ext>
            </a:extLst>
          </p:cNvPr>
          <p:cNvSpPr txBox="1"/>
          <p:nvPr/>
        </p:nvSpPr>
        <p:spPr>
          <a:xfrm>
            <a:off x="243699" y="1312188"/>
            <a:ext cx="112457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Economic Indicators</a:t>
            </a:r>
            <a:r>
              <a:rPr lang="ar-EG" b="1" dirty="0">
                <a:solidFill>
                  <a:srgbClr val="EDEBDD"/>
                </a:solidFill>
                <a:latin typeface="Aharoni" panose="02010803020104030203" pitchFamily="2" charset="-79"/>
              </a:rPr>
              <a:t> 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Tracks financial stability via </a:t>
            </a:r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Median Household Income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Poverty Rates.</a:t>
            </a:r>
            <a:endParaRPr lang="ar-EG" b="1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endParaRPr lang="ar-EG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Social Metrics</a:t>
            </a:r>
            <a:r>
              <a:rPr lang="ar-EG" b="1" dirty="0">
                <a:solidFill>
                  <a:srgbClr val="EDEBDD"/>
                </a:solidFill>
                <a:latin typeface="Aharoni" panose="02010803020104030203" pitchFamily="2" charset="-79"/>
              </a:rPr>
              <a:t> </a:t>
            </a:r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Includes </a:t>
            </a:r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Education Levels 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(High School graduation rates) to assess community background.</a:t>
            </a:r>
            <a:endParaRPr lang="ar-EG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endParaRPr lang="ar-EG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Demographic Composition</a:t>
            </a:r>
            <a:r>
              <a:rPr lang="ar-EG" b="1" dirty="0">
                <a:solidFill>
                  <a:srgbClr val="EDEBDD"/>
                </a:solidFill>
                <a:latin typeface="Aharoni" panose="02010803020104030203" pitchFamily="2" charset="-79"/>
              </a:rPr>
              <a:t> </a:t>
            </a:r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Breaks down population diversity by race (</a:t>
            </a:r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White, Black, Hispanic, Asian, Native American).</a:t>
            </a:r>
            <a:endParaRPr lang="ar-EG" b="1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endParaRPr lang="ar-EG" dirty="0">
              <a:solidFill>
                <a:srgbClr val="EDEBDD"/>
              </a:solidFill>
              <a:latin typeface="Aharoni" panose="02010803020104030203" pitchFamily="2" charset="-79"/>
            </a:endParaRPr>
          </a:p>
          <a:p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Analytical Value</a:t>
            </a:r>
            <a:r>
              <a:rPr lang="ar-EG" b="1" dirty="0">
                <a:solidFill>
                  <a:srgbClr val="EDEBDD"/>
                </a:solidFill>
                <a:latin typeface="Aharoni" panose="02010803020104030203" pitchFamily="2" charset="-79"/>
              </a:rPr>
              <a:t> </a:t>
            </a:r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Enables the </a:t>
            </a:r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 of police shooting incidents 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local socio-economic conditions over time (2015-2023).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283F0-DC0A-FC9C-77F8-6B22C56F6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5" y="4497113"/>
            <a:ext cx="11583361" cy="1477859"/>
          </a:xfrm>
          <a:prstGeom prst="rect">
            <a:avLst/>
          </a:prstGeom>
        </p:spPr>
      </p:pic>
      <p:pic>
        <p:nvPicPr>
          <p:cNvPr id="9" name="Picture 8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B4E4D8A8-E5F8-A936-9FD8-C308181F8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9" y="4497113"/>
            <a:ext cx="978880" cy="1477859"/>
          </a:xfrm>
          <a:prstGeom prst="rect">
            <a:avLst/>
          </a:prstGeom>
        </p:spPr>
      </p:pic>
      <p:pic>
        <p:nvPicPr>
          <p:cNvPr id="10" name="Picture 9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4EAC72B4-9DF2-5FA7-4164-FEF8A4909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9" y="4544000"/>
            <a:ext cx="978880" cy="1477859"/>
          </a:xfrm>
          <a:prstGeom prst="rect">
            <a:avLst/>
          </a:prstGeom>
        </p:spPr>
      </p:pic>
      <p:pic>
        <p:nvPicPr>
          <p:cNvPr id="13" name="Picture 12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3D1F2EE9-3011-8FC0-2E21-99A56B9B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731" y="4520556"/>
            <a:ext cx="830401" cy="14778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B21C41-45DD-0309-D4BF-C97C234D4FC1}"/>
              </a:ext>
            </a:extLst>
          </p:cNvPr>
          <p:cNvSpPr txBox="1"/>
          <p:nvPr/>
        </p:nvSpPr>
        <p:spPr>
          <a:xfrm>
            <a:off x="5467672" y="6049805"/>
            <a:ext cx="1626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composite primary key</a:t>
            </a:r>
          </a:p>
        </p:txBody>
      </p:sp>
      <p:pic>
        <p:nvPicPr>
          <p:cNvPr id="23" name="Picture 22" descr="A black arrow pointing down&#10;&#10;AI-generated content may be incorrect.">
            <a:extLst>
              <a:ext uri="{FF2B5EF4-FFF2-40B4-BE49-F238E27FC236}">
                <a16:creationId xmlns:a16="http://schemas.microsoft.com/office/drawing/2014/main" id="{8B784A64-84FD-EA15-1BFD-2E22105DB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0529">
            <a:off x="2245548" y="3601775"/>
            <a:ext cx="2976409" cy="5173807"/>
          </a:xfrm>
          <a:prstGeom prst="rect">
            <a:avLst/>
          </a:prstGeom>
        </p:spPr>
      </p:pic>
      <p:pic>
        <p:nvPicPr>
          <p:cNvPr id="24" name="Picture 23" descr="A black arrow pointing down&#10;&#10;AI-generated content may be incorrect.">
            <a:extLst>
              <a:ext uri="{FF2B5EF4-FFF2-40B4-BE49-F238E27FC236}">
                <a16:creationId xmlns:a16="http://schemas.microsoft.com/office/drawing/2014/main" id="{C6C8F6F2-49C0-9D09-88EB-D6696927F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6352" flipH="1">
            <a:off x="8092369" y="-421963"/>
            <a:ext cx="2301046" cy="13184656"/>
          </a:xfrm>
          <a:prstGeom prst="rect">
            <a:avLst/>
          </a:prstGeom>
        </p:spPr>
      </p:pic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DDF67FD4-BAEB-9185-BF33-A29655E2F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4494">
            <a:off x="12635112" y="2366548"/>
            <a:ext cx="24479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7FE7F-C9AB-AC6A-B0D2-DADFAC7E0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329F19-FD49-DF95-D132-AE4BFA7C5E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xelated image of a person walking&#10;&#10;AI-generated content may be incorrect.">
            <a:extLst>
              <a:ext uri="{FF2B5EF4-FFF2-40B4-BE49-F238E27FC236}">
                <a16:creationId xmlns:a16="http://schemas.microsoft.com/office/drawing/2014/main" id="{A84A49CA-DC93-FC6B-AA60-6189E708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556" y="3329422"/>
            <a:ext cx="2915725" cy="2702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C32FE4-B80D-1397-3567-4955772A2126}"/>
              </a:ext>
            </a:extLst>
          </p:cNvPr>
          <p:cNvSpPr txBox="1"/>
          <p:nvPr/>
        </p:nvSpPr>
        <p:spPr>
          <a:xfrm>
            <a:off x="1309209" y="1074509"/>
            <a:ext cx="92451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EDEBDD"/>
                </a:solidFill>
                <a:latin typeface="BadaBoom BB" panose="020B0603050302020204" pitchFamily="34" charset="0"/>
              </a:rPr>
              <a:t>To the dashboard!</a:t>
            </a:r>
          </a:p>
        </p:txBody>
      </p:sp>
    </p:spTree>
    <p:extLst>
      <p:ext uri="{BB962C8B-B14F-4D97-AF65-F5344CB8AC3E}">
        <p14:creationId xmlns:p14="http://schemas.microsoft.com/office/powerpoint/2010/main" val="100759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DFD4-893E-DD68-76BB-F280EE18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01F4BC-60BD-1833-C82C-2D574AAFD0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997980-286F-F10C-2CB1-81536C689B06}"/>
              </a:ext>
            </a:extLst>
          </p:cNvPr>
          <p:cNvSpPr/>
          <p:nvPr/>
        </p:nvSpPr>
        <p:spPr>
          <a:xfrm>
            <a:off x="8046885" y="3429000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DB5DDE-1675-202F-3DEA-283C67DBDC4B}"/>
              </a:ext>
            </a:extLst>
          </p:cNvPr>
          <p:cNvSpPr/>
          <p:nvPr/>
        </p:nvSpPr>
        <p:spPr>
          <a:xfrm>
            <a:off x="-1104089" y="-613884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F3F511B6-0B1D-85F5-4934-E0B5CAA9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6577112" y="873150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7ECA7F-A4B6-E31E-1416-D566DB0DB101}"/>
              </a:ext>
            </a:extLst>
          </p:cNvPr>
          <p:cNvSpPr txBox="1"/>
          <p:nvPr/>
        </p:nvSpPr>
        <p:spPr>
          <a:xfrm>
            <a:off x="2626820" y="1144117"/>
            <a:ext cx="693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19199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E3E1D-36A8-41A8-4652-2141E11AD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7BA289-9A82-B3B5-91B6-E857A4C530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0CD0A6-B60B-A8A4-A130-0336FBEC067E}"/>
              </a:ext>
            </a:extLst>
          </p:cNvPr>
          <p:cNvSpPr/>
          <p:nvPr/>
        </p:nvSpPr>
        <p:spPr>
          <a:xfrm>
            <a:off x="1801728" y="4803825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E43CD9-692A-2F24-CB2B-D0DBE0E61930}"/>
              </a:ext>
            </a:extLst>
          </p:cNvPr>
          <p:cNvSpPr/>
          <p:nvPr/>
        </p:nvSpPr>
        <p:spPr>
          <a:xfrm>
            <a:off x="-2135221" y="2800525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81635044-B221-4719-F178-2DB2A2381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1118808" y="-488722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E1C22B-8BE7-1694-7221-620544E479DA}"/>
              </a:ext>
            </a:extLst>
          </p:cNvPr>
          <p:cNvSpPr txBox="1"/>
          <p:nvPr/>
        </p:nvSpPr>
        <p:spPr>
          <a:xfrm>
            <a:off x="3803515" y="1439338"/>
            <a:ext cx="4289898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Project Objective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AFD2427-8D22-DD4D-6547-C6CDBB48A2B6}"/>
              </a:ext>
            </a:extLst>
          </p:cNvPr>
          <p:cNvSpPr/>
          <p:nvPr/>
        </p:nvSpPr>
        <p:spPr>
          <a:xfrm>
            <a:off x="3803515" y="280150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Our goal is to clean and prepare two data sources: a </a:t>
            </a:r>
            <a:r>
              <a:rPr lang="en-US" b="1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Fact Table of 9,893 </a:t>
            </a:r>
            <a:r>
              <a:rPr lang="en-US" dirty="0">
                <a:solidFill>
                  <a:srgbClr val="EDEBDD"/>
                </a:solidFill>
                <a:latin typeface="Aharoni" panose="02010803020104030203" pitchFamily="2" charset="-79"/>
                <a:ea typeface="Funnel Sans" pitchFamily="34" charset="-122"/>
                <a:cs typeface="Aharoni" panose="02010803020104030203" pitchFamily="2" charset="-79"/>
              </a:rPr>
              <a:t>police shooting incidents and Dimension Tables with US city socioeconomic data (2015-2023). The final output is a single, merged dataset (Clean_Data.csv) ready for analysis.</a:t>
            </a:r>
            <a:endParaRPr lang="en-US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398ED1-74BE-0532-ED0E-231430934408}"/>
              </a:ext>
            </a:extLst>
          </p:cNvPr>
          <p:cNvSpPr/>
          <p:nvPr/>
        </p:nvSpPr>
        <p:spPr>
          <a:xfrm>
            <a:off x="3125089" y="6936352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A272AF-9BEE-663A-FC56-DE4FBA738A39}"/>
              </a:ext>
            </a:extLst>
          </p:cNvPr>
          <p:cNvSpPr/>
          <p:nvPr/>
        </p:nvSpPr>
        <p:spPr>
          <a:xfrm>
            <a:off x="3125089" y="7991772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E383C2-A3C4-2C87-F1A7-6C04620BDA3A}"/>
              </a:ext>
            </a:extLst>
          </p:cNvPr>
          <p:cNvSpPr/>
          <p:nvPr/>
        </p:nvSpPr>
        <p:spPr>
          <a:xfrm>
            <a:off x="3125089" y="9047192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109715-36EE-FDF2-400A-4686D7B6B304}"/>
              </a:ext>
            </a:extLst>
          </p:cNvPr>
          <p:cNvSpPr/>
          <p:nvPr/>
        </p:nvSpPr>
        <p:spPr>
          <a:xfrm>
            <a:off x="3125089" y="10102612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A243FB-D9B6-8A0C-35A6-AAB5123CB12C}"/>
              </a:ext>
            </a:extLst>
          </p:cNvPr>
          <p:cNvSpPr/>
          <p:nvPr/>
        </p:nvSpPr>
        <p:spPr>
          <a:xfrm>
            <a:off x="3125089" y="11158032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6D159-ECE5-9675-C27D-B29F5927BD69}"/>
              </a:ext>
            </a:extLst>
          </p:cNvPr>
          <p:cNvSpPr txBox="1"/>
          <p:nvPr/>
        </p:nvSpPr>
        <p:spPr>
          <a:xfrm>
            <a:off x="4013132" y="7124009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F58939-58BD-3796-0855-1C0BA81BB59C}"/>
              </a:ext>
            </a:extLst>
          </p:cNvPr>
          <p:cNvSpPr txBox="1"/>
          <p:nvPr/>
        </p:nvSpPr>
        <p:spPr>
          <a:xfrm>
            <a:off x="4358381" y="8244838"/>
            <a:ext cx="34752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76DE39-3436-C4D9-904E-44E6F6113D69}"/>
              </a:ext>
            </a:extLst>
          </p:cNvPr>
          <p:cNvSpPr txBox="1"/>
          <p:nvPr/>
        </p:nvSpPr>
        <p:spPr>
          <a:xfrm>
            <a:off x="5017676" y="9314685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3C5FD-F93D-4C8F-9730-00B4C7489BF2}"/>
              </a:ext>
            </a:extLst>
          </p:cNvPr>
          <p:cNvSpPr txBox="1"/>
          <p:nvPr/>
        </p:nvSpPr>
        <p:spPr>
          <a:xfrm>
            <a:off x="4706250" y="10370105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8EDC8-13D0-93A8-ED2B-3AF7811066EC}"/>
              </a:ext>
            </a:extLst>
          </p:cNvPr>
          <p:cNvSpPr txBox="1"/>
          <p:nvPr/>
        </p:nvSpPr>
        <p:spPr>
          <a:xfrm>
            <a:off x="4825519" y="11360761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413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63787-52E3-1F5C-043E-4B133F5EE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01F0AE-89AF-6B87-8CCB-B1CAE7218A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510523-DEE0-B90E-D0A1-CF570FEC2BF0}"/>
              </a:ext>
            </a:extLst>
          </p:cNvPr>
          <p:cNvSpPr/>
          <p:nvPr/>
        </p:nvSpPr>
        <p:spPr>
          <a:xfrm>
            <a:off x="-1388733" y="6224014"/>
            <a:ext cx="4555047" cy="4565051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A7BC69E-DF04-B98C-177A-5B2E9780DE25}"/>
              </a:ext>
            </a:extLst>
          </p:cNvPr>
          <p:cNvSpPr/>
          <p:nvPr/>
        </p:nvSpPr>
        <p:spPr>
          <a:xfrm>
            <a:off x="-4947995" y="4803825"/>
            <a:ext cx="5938736" cy="5351254"/>
          </a:xfrm>
          <a:prstGeom prst="ellipse">
            <a:avLst/>
          </a:prstGeom>
          <a:solidFill>
            <a:srgbClr val="1B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lk drawing of a person falling&#10;&#10;AI-generated content may be incorrect.">
            <a:extLst>
              <a:ext uri="{FF2B5EF4-FFF2-40B4-BE49-F238E27FC236}">
                <a16:creationId xmlns:a16="http://schemas.microsoft.com/office/drawing/2014/main" id="{153D1F74-5970-54B3-A7B7-7F2BAF3F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72946">
            <a:off x="12440712" y="-89424"/>
            <a:ext cx="2447925" cy="3057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469F55-CF81-71ED-E583-3B4BE8AA2076}"/>
              </a:ext>
            </a:extLst>
          </p:cNvPr>
          <p:cNvSpPr txBox="1"/>
          <p:nvPr/>
        </p:nvSpPr>
        <p:spPr>
          <a:xfrm>
            <a:off x="2009431" y="196622"/>
            <a:ext cx="8173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sz="4000" dirty="0">
                <a:solidFill>
                  <a:srgbClr val="EDEBDD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Phase 1: Preparation for Merging</a:t>
            </a:r>
            <a:endParaRPr lang="en-US" sz="4000" dirty="0">
              <a:solidFill>
                <a:srgbClr val="EDEBD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6F91BF-862A-17DF-4E91-5F21E5E79AA1}"/>
              </a:ext>
            </a:extLst>
          </p:cNvPr>
          <p:cNvSpPr/>
          <p:nvPr/>
        </p:nvSpPr>
        <p:spPr>
          <a:xfrm>
            <a:off x="3051313" y="122297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F0F93F-4304-D9A8-220F-44D93BCFDCC4}"/>
              </a:ext>
            </a:extLst>
          </p:cNvPr>
          <p:cNvSpPr/>
          <p:nvPr/>
        </p:nvSpPr>
        <p:spPr>
          <a:xfrm>
            <a:off x="3051313" y="227839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DB0546-0FBC-2E9B-CCAC-D3EF5A024524}"/>
              </a:ext>
            </a:extLst>
          </p:cNvPr>
          <p:cNvSpPr/>
          <p:nvPr/>
        </p:nvSpPr>
        <p:spPr>
          <a:xfrm>
            <a:off x="3051313" y="333381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C1938F-830D-E41D-140B-8456B40D79A2}"/>
              </a:ext>
            </a:extLst>
          </p:cNvPr>
          <p:cNvSpPr/>
          <p:nvPr/>
        </p:nvSpPr>
        <p:spPr>
          <a:xfrm>
            <a:off x="3051313" y="438923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19D0A3-C2D1-36AB-C451-C4B06959BD6F}"/>
              </a:ext>
            </a:extLst>
          </p:cNvPr>
          <p:cNvSpPr/>
          <p:nvPr/>
        </p:nvSpPr>
        <p:spPr>
          <a:xfrm>
            <a:off x="3051313" y="5444655"/>
            <a:ext cx="5941821" cy="944714"/>
          </a:xfrm>
          <a:prstGeom prst="roundRect">
            <a:avLst/>
          </a:prstGeom>
          <a:solidFill>
            <a:srgbClr val="EDEB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BC19C-FA44-F69A-DD94-7A5DDC8F285F}"/>
              </a:ext>
            </a:extLst>
          </p:cNvPr>
          <p:cNvSpPr txBox="1"/>
          <p:nvPr/>
        </p:nvSpPr>
        <p:spPr>
          <a:xfrm>
            <a:off x="3939356" y="1410632"/>
            <a:ext cx="431328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Initial Fact Table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0617C-CDA5-E09D-E1DE-F0EABEE96196}"/>
              </a:ext>
            </a:extLst>
          </p:cNvPr>
          <p:cNvSpPr txBox="1"/>
          <p:nvPr/>
        </p:nvSpPr>
        <p:spPr>
          <a:xfrm>
            <a:off x="4284605" y="2531461"/>
            <a:ext cx="34752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Multi-Stage City Imputation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879A9E-DE73-FDF9-38D5-1B9A4D41A934}"/>
              </a:ext>
            </a:extLst>
          </p:cNvPr>
          <p:cNvSpPr txBox="1"/>
          <p:nvPr/>
        </p:nvSpPr>
        <p:spPr>
          <a:xfrm>
            <a:off x="4943900" y="3601308"/>
            <a:ext cx="2156644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Fuzzy Matching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248FCB-22F9-7990-E525-5178F9E2A1C3}"/>
              </a:ext>
            </a:extLst>
          </p:cNvPr>
          <p:cNvSpPr txBox="1"/>
          <p:nvPr/>
        </p:nvSpPr>
        <p:spPr>
          <a:xfrm>
            <a:off x="4632474" y="4656728"/>
            <a:ext cx="2779496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Final Standardization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6EFCE-4C94-1C9E-464D-6BB3829C21CC}"/>
              </a:ext>
            </a:extLst>
          </p:cNvPr>
          <p:cNvSpPr txBox="1"/>
          <p:nvPr/>
        </p:nvSpPr>
        <p:spPr>
          <a:xfrm>
            <a:off x="4751743" y="5647384"/>
            <a:ext cx="2540957" cy="40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1B1717"/>
                </a:solidFill>
                <a:latin typeface="Aharoni" panose="02010803020104030203" pitchFamily="2" charset="-79"/>
                <a:ea typeface="Mona Sans Semi Bold" pitchFamily="34" charset="-122"/>
                <a:cs typeface="Aharoni" panose="02010803020104030203" pitchFamily="2" charset="-79"/>
              </a:rPr>
              <a:t>Schema Alignment</a:t>
            </a:r>
            <a:endParaRPr lang="en-US" sz="2000" dirty="0">
              <a:solidFill>
                <a:srgbClr val="1B171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9370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2538</Words>
  <Application>Microsoft Office PowerPoint</Application>
  <PresentationFormat>Widescreen</PresentationFormat>
  <Paragraphs>393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Aharoni</vt:lpstr>
      <vt:lpstr>Alvin Zilon</vt:lpstr>
      <vt:lpstr>Aptos</vt:lpstr>
      <vt:lpstr>Aptos Display</vt:lpstr>
      <vt:lpstr>Arial</vt:lpstr>
      <vt:lpstr>BadaBoom BB</vt:lpstr>
      <vt:lpstr>Funnel Sans</vt:lpstr>
      <vt:lpstr>Mona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Rozana Mohamed</dc:creator>
  <cp:lastModifiedBy>Mohamed Mahmoud</cp:lastModifiedBy>
  <cp:revision>18</cp:revision>
  <dcterms:created xsi:type="dcterms:W3CDTF">2025-12-04T21:01:23Z</dcterms:created>
  <dcterms:modified xsi:type="dcterms:W3CDTF">2025-12-06T13:29:25Z</dcterms:modified>
</cp:coreProperties>
</file>